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4"/>
  </p:sldMasterIdLst>
  <p:notesMasterIdLst>
    <p:notesMasterId r:id="rId37"/>
  </p:notesMasterIdLst>
  <p:handoutMasterIdLst>
    <p:handoutMasterId r:id="rId38"/>
  </p:handoutMasterIdLst>
  <p:sldIdLst>
    <p:sldId id="357" r:id="rId5"/>
    <p:sldId id="358" r:id="rId6"/>
    <p:sldId id="351" r:id="rId7"/>
    <p:sldId id="333" r:id="rId8"/>
    <p:sldId id="329" r:id="rId9"/>
    <p:sldId id="334" r:id="rId10"/>
    <p:sldId id="335" r:id="rId11"/>
    <p:sldId id="336" r:id="rId12"/>
    <p:sldId id="337" r:id="rId13"/>
    <p:sldId id="338" r:id="rId14"/>
    <p:sldId id="339" r:id="rId15"/>
    <p:sldId id="355" r:id="rId16"/>
    <p:sldId id="354" r:id="rId17"/>
    <p:sldId id="327" r:id="rId18"/>
    <p:sldId id="352" r:id="rId19"/>
    <p:sldId id="343" r:id="rId20"/>
    <p:sldId id="341" r:id="rId21"/>
    <p:sldId id="368" r:id="rId22"/>
    <p:sldId id="372" r:id="rId23"/>
    <p:sldId id="364" r:id="rId24"/>
    <p:sldId id="365" r:id="rId25"/>
    <p:sldId id="366" r:id="rId26"/>
    <p:sldId id="359" r:id="rId27"/>
    <p:sldId id="367" r:id="rId28"/>
    <p:sldId id="370" r:id="rId29"/>
    <p:sldId id="373" r:id="rId30"/>
    <p:sldId id="344" r:id="rId31"/>
    <p:sldId id="356" r:id="rId32"/>
    <p:sldId id="361" r:id="rId33"/>
    <p:sldId id="362" r:id="rId34"/>
    <p:sldId id="363" r:id="rId35"/>
    <p:sldId id="34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54248" autoAdjust="0"/>
  </p:normalViewPr>
  <p:slideViewPr>
    <p:cSldViewPr snapToGrid="0">
      <p:cViewPr varScale="1">
        <p:scale>
          <a:sx n="34" d="100"/>
          <a:sy n="34" d="100"/>
        </p:scale>
        <p:origin x="1565" y="43"/>
      </p:cViewPr>
      <p:guideLst>
        <p:guide orient="horz" pos="1968"/>
        <p:guide pos="408"/>
        <p:guide orient="horz" pos="3912"/>
        <p:guide pos="7272"/>
        <p:guide orient="horz" pos="1656"/>
      </p:guideLst>
    </p:cSldViewPr>
  </p:slideViewPr>
  <p:outlineViewPr>
    <p:cViewPr>
      <p:scale>
        <a:sx n="33" d="100"/>
        <a:sy n="33" d="100"/>
      </p:scale>
      <p:origin x="0" y="-48331"/>
    </p:cViewPr>
  </p:outlineViewPr>
  <p:notesTextViewPr>
    <p:cViewPr>
      <p:scale>
        <a:sx n="3" d="2"/>
        <a:sy n="3" d="2"/>
      </p:scale>
      <p:origin x="0" y="0"/>
    </p:cViewPr>
  </p:notesTextViewPr>
  <p:sorterViewPr>
    <p:cViewPr>
      <p:scale>
        <a:sx n="110" d="100"/>
        <a:sy n="110" d="100"/>
      </p:scale>
      <p:origin x="0" y="-41352"/>
    </p:cViewPr>
  </p:sorterViewPr>
  <p:notesViewPr>
    <p:cSldViewPr snapToGrid="0">
      <p:cViewPr>
        <p:scale>
          <a:sx n="125" d="100"/>
          <a:sy n="125" d="100"/>
        </p:scale>
        <p:origin x="77" y="-50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8/31/2024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2.074"/>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44,'17'0,"-3"1,0-1,0 0,0-1,0-1,0 0,0-1,0 0,23-10,-27 9,0 0,0 1,0 1,1-1,-1 1,19 0,68 3,-37 2,-27-4,-18 0,0 1,0 0,28 5,-28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6.609"/>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6.954"/>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7.315"/>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7.645"/>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7.975"/>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1:00.614"/>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2.984"/>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542 1,'-3'0,"-5"0,-7 0,-8 0,-9 0,-10 0,-7 0,-5 0,0 0,2 0,4 3,4 1,5 0,7 0,5-2,8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3.330"/>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3.676"/>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4.429"/>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96,'94'2,"103"-5,-177 0,1-1,20-6,36-8,-58 16,49-7,-62 8,0 0,0-1,0 0,0 0,-1 0,1-1,0 0,5-4,-11 7,1 0,-1 0,1 0,-1-1,0 1,1 0,-1-1,1 1,-1 0,0-1,1 1,-1 0,0-1,1 1,-1-1,0 1,0 0,1-1,-1 1,0-1,0 1,0-1,0 1,0-1,0 1,0-1,0 1,0-1,0 1,0-1,0 1,0-1,0 1,0-1,0 1,0-1,-1 1,1-1,0 1,0-1,-1 1,1 0,0-1,-1 1,1 0,0-1,-1 1,1 0,0-1,-1 1,1 0,-1-1,1 1,-2 0,-7-4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4.774"/>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5.136"/>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5.512"/>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04:30:56.107"/>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523 0,'-515'0,"508"0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8/31/2024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Lets start the presentation</a:t>
            </a:r>
          </a:p>
          <a:p>
            <a:pPr algn="l">
              <a:buFont typeface="+mj-lt"/>
              <a:buAutoNum type="arabicPeriod"/>
            </a:pPr>
            <a:r>
              <a:rPr lang="en-US" b="1" i="0" dirty="0">
                <a:solidFill>
                  <a:srgbClr val="374151"/>
                </a:solidFill>
                <a:effectLst/>
                <a:latin typeface="Söhne"/>
              </a:rPr>
              <a:t>The motive of our project is to use data science technique for predicted heart attacks,</a:t>
            </a:r>
          </a:p>
          <a:p>
            <a:pPr algn="l">
              <a:buFont typeface="+mj-lt"/>
              <a:buAutoNum type="arabicPeriod"/>
            </a:pPr>
            <a:r>
              <a:rPr lang="en-US" dirty="0"/>
              <a:t>The domain that we have selected is healthcare</a:t>
            </a:r>
          </a:p>
          <a:p>
            <a:pPr algn="l">
              <a:buFont typeface="+mj-lt"/>
              <a:buAutoNum type="arabicPeriod"/>
            </a:pPr>
            <a:r>
              <a:rPr lang="en-US" dirty="0"/>
              <a:t>Dataset is Indicators of heart diseases</a:t>
            </a:r>
          </a:p>
          <a:p>
            <a:pPr algn="l">
              <a:buFont typeface="+mj-lt"/>
              <a:buAutoNum type="arabicPeriod"/>
            </a:pPr>
            <a:r>
              <a:rPr lang="en-US" dirty="0"/>
              <a:t>Source of dataset is CDC</a:t>
            </a:r>
          </a:p>
          <a:p>
            <a:pPr algn="l">
              <a:buFont typeface="+mj-lt"/>
              <a:buAutoNum type="arabicPeriod"/>
            </a:pPr>
            <a:r>
              <a:rPr lang="en-US" b="1" i="0" dirty="0">
                <a:solidFill>
                  <a:srgbClr val="374151"/>
                </a:solidFill>
                <a:effectLst/>
                <a:latin typeface="Söhne"/>
              </a:rPr>
              <a:t>Framingham Risk Score</a:t>
            </a:r>
            <a:endParaRPr lang="en-US" b="0" i="0" dirty="0">
              <a:solidFill>
                <a:srgbClr val="374151"/>
              </a:solidFill>
              <a:effectLst/>
              <a:latin typeface="Söhne"/>
            </a:endParaRP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It gives output as % risk of getting heart attck 10 years below the line</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age, gender, cholesterol levels, blood pressure, smoking status, and diabetes status to calculate the overall risk profile of a patient.</a:t>
            </a:r>
          </a:p>
          <a:p>
            <a:pPr lvl="1" algn="l">
              <a:buFont typeface="+mj-lt"/>
              <a:buAutoNum type="arabicPeriod"/>
            </a:pPr>
            <a:r>
              <a:rPr lang="en-US" b="0" i="0" dirty="0">
                <a:solidFill>
                  <a:srgbClr val="374151"/>
                </a:solidFill>
                <a:effectLst/>
                <a:latin typeface="Söhne"/>
              </a:rPr>
              <a:t>Framingham Risk Score has limitations that  it relies on static risk factors and the inability to capture dynamic changes in health over time</a:t>
            </a:r>
          </a:p>
          <a:p>
            <a:pPr lvl="1" algn="l">
              <a:buFont typeface="+mj-lt"/>
              <a:buAutoNum type="arabicPeriod"/>
            </a:pPr>
            <a:endParaRPr lang="en-US" dirty="0"/>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EHR systems allow healthcare providers to track patients' medical history, diagnostic tests, medication usage, and other relevant information.</a:t>
            </a:r>
          </a:p>
          <a:p>
            <a:pPr lvl="1" algn="l">
              <a:buFont typeface="+mj-lt"/>
              <a:buAutoNum type="arabicPeriod"/>
            </a:pPr>
            <a:r>
              <a:rPr lang="en-US" b="0" i="0" dirty="0">
                <a:solidFill>
                  <a:srgbClr val="374151"/>
                </a:solidFill>
                <a:effectLst/>
                <a:latin typeface="Söhne"/>
              </a:rPr>
              <a:t>By analyzing data within EHRs, healthcare professionals can identify individuals with risk factors for heart disease </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Disadvantages of EHR is that is not widely used in India  or developing countries and only corporate hospital have them ,if you change the hospital you cant have access to EHR due to privacy.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Advanced imaging techniques such as CT and MRI  imaging </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CCTA provides detailed images of the coronary arteries, allowing doctors to assess the presence of plaque buildup or blockages.</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Cardiac MRI offers high-resolution images of the heart's structure and function, aiding in the detection of abnormalities such as congenital heart defects.</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Disadvantages of this is that they are not proactive and can only be done incase of any ongoing diagnosis heart</a:t>
            </a:r>
          </a:p>
          <a:p>
            <a:pPr lvl="0" algn="l">
              <a:buFont typeface="+mj-lt"/>
              <a:buAutoNum type="arabicPeriod"/>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162088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1.Read global stats</a:t>
            </a:r>
          </a:p>
          <a:p>
            <a:pPr algn="l"/>
            <a:endParaRPr lang="en-US" b="1"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accent1"/>
                </a:solidFill>
                <a:effectLst/>
                <a:ea typeface="Times New Roman" panose="02020603050405020304" pitchFamily="18" charset="0"/>
                <a:cs typeface="Segoe UI" panose="020B0502040204020203" pitchFamily="34" charset="0"/>
              </a:rPr>
              <a:t>Hence we can see that Despite advancements in medical science, we can see that there are  gaps in current techniques and actual condition on field</a:t>
            </a:r>
          </a:p>
          <a:p>
            <a:pPr algn="l"/>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2.</a:t>
            </a:r>
            <a:r>
              <a:rPr lang="en-US" b="1" i="0" dirty="0">
                <a:effectLst/>
                <a:latin typeface="Söhne"/>
              </a:rPr>
              <a:t> So why is this project important?,</a:t>
            </a:r>
            <a:r>
              <a:rPr lang="en-US" b="0" i="0" dirty="0">
                <a:effectLst/>
                <a:latin typeface="Söhne"/>
              </a:rPr>
              <a:t> below are some points </a:t>
            </a: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Helvetica Neue"/>
              </a:rPr>
              <a:t>Commercial Value: </a:t>
            </a:r>
            <a:r>
              <a:rPr lang="en-US" b="0" i="0" dirty="0">
                <a:solidFill>
                  <a:srgbClr val="000000"/>
                </a:solidFill>
                <a:effectLst/>
                <a:latin typeface="Helvetica Neue"/>
              </a:rPr>
              <a:t>The project's insights can benefit healthcare providers, insurers, and pharmaceutical companies by informing targeted preventive measures and personalized statistics</a:t>
            </a:r>
            <a:endParaRPr lang="en-US" b="1"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Helvetica Neue"/>
              </a:rPr>
              <a:t> Academic Value: </a:t>
            </a:r>
            <a:r>
              <a:rPr lang="en-US" b="0" i="0" dirty="0">
                <a:solidFill>
                  <a:srgbClr val="000000"/>
                </a:solidFill>
                <a:effectLst/>
                <a:latin typeface="Helvetica Neue"/>
              </a:rPr>
              <a:t>The project contributes to academia by advanced understanding in cardiovascular health, providing a basis for further research and new theories in heart attack risk assessment.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374151"/>
                </a:solidFill>
                <a:effectLst/>
                <a:latin typeface="Söhne"/>
              </a:rPr>
              <a:t>Public Health Impact:</a:t>
            </a:r>
            <a:r>
              <a:rPr lang="en-US" b="0" i="0" dirty="0">
                <a:solidFill>
                  <a:srgbClr val="374151"/>
                </a:solidFill>
                <a:effectLst/>
                <a:latin typeface="Söhne"/>
              </a:rPr>
              <a:t> Heart disease is a leading cause of mortality worldwide as we saw in previous slide. Predicting heart attacks can enable early intervention and potentially save lives.</a:t>
            </a:r>
          </a:p>
          <a:p>
            <a:pPr algn="l">
              <a:buFont typeface="Arial" panose="020B0604020202020204" pitchFamily="34" charset="0"/>
              <a:buChar char="•"/>
            </a:pPr>
            <a:r>
              <a:rPr lang="en-US" b="1" i="0" dirty="0">
                <a:solidFill>
                  <a:srgbClr val="374151"/>
                </a:solidFill>
                <a:effectLst/>
                <a:latin typeface="Söhne"/>
              </a:rPr>
              <a:t>Cost Reduction:</a:t>
            </a:r>
            <a:r>
              <a:rPr lang="en-US" b="0" i="0" dirty="0">
                <a:solidFill>
                  <a:srgbClr val="374151"/>
                </a:solidFill>
                <a:effectLst/>
                <a:latin typeface="Söhne"/>
              </a:rPr>
              <a:t> Identifying at-risk individuals early can lead to cost savings for healthcare systems by reducing emergency interventions and hospitalizations.</a:t>
            </a:r>
          </a:p>
          <a:p>
            <a:pPr algn="l">
              <a:buFont typeface="Arial" panose="020B0604020202020204" pitchFamily="34" charset="0"/>
              <a:buChar char="•"/>
            </a:pPr>
            <a:r>
              <a:rPr lang="en-US" b="1" i="0" dirty="0">
                <a:solidFill>
                  <a:srgbClr val="374151"/>
                </a:solidFill>
                <a:effectLst/>
                <a:latin typeface="Söhne"/>
              </a:rPr>
              <a:t>Patient Empowerment:</a:t>
            </a:r>
            <a:r>
              <a:rPr lang="en-US" b="0" i="0" dirty="0">
                <a:solidFill>
                  <a:srgbClr val="374151"/>
                </a:solidFill>
                <a:effectLst/>
                <a:latin typeface="Söhne"/>
              </a:rPr>
              <a:t> it can empower individuals to take proactive steps towards heart health through lifestyle changes and preventive measures.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solidFill>
                <a:schemeClr val="accent1"/>
              </a:solidFill>
              <a:effectLst/>
              <a:ea typeface="Times New Roman" panose="02020603050405020304" pitchFamily="18" charset="0"/>
              <a:cs typeface="Segoe UI" panose="020B0502040204020203" pitchFamily="34" charset="0"/>
            </a:endParaRPr>
          </a:p>
          <a:p>
            <a:r>
              <a:rPr lang="en-US" dirty="0"/>
              <a:t>Healthcare experts emphasize the need for </a:t>
            </a:r>
            <a:r>
              <a:rPr lang="en-US" b="1" dirty="0"/>
              <a:t>increased awareness</a:t>
            </a:r>
            <a:r>
              <a:rPr lang="en-US" dirty="0"/>
              <a:t>, </a:t>
            </a:r>
            <a:r>
              <a:rPr lang="en-US" b="1" dirty="0"/>
              <a:t>preventive measures</a:t>
            </a:r>
            <a:r>
              <a:rPr lang="en-US" dirty="0"/>
              <a:t>, and </a:t>
            </a:r>
            <a:r>
              <a:rPr lang="en-US" b="1" dirty="0"/>
              <a:t>regular health check-ups </a:t>
            </a:r>
            <a:r>
              <a:rPr lang="en-US" dirty="0"/>
              <a:t>to curb the rising tide of </a:t>
            </a:r>
            <a:r>
              <a:rPr lang="en-US" b="1" dirty="0"/>
              <a:t>sudden heart attack deaths</a:t>
            </a:r>
            <a:r>
              <a:rPr lang="en-US" dirty="0"/>
              <a:t>. </a:t>
            </a:r>
          </a:p>
          <a:p>
            <a:pPr algn="l"/>
            <a:endParaRPr lang="en-US" b="1"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19F04D0-699D-4D6B-A94F-1A7A83CC3965}" type="slidenum">
              <a:rPr lang="en-US" smtClean="0"/>
              <a:t>2</a:t>
            </a:fld>
            <a:endParaRPr lang="en-US" dirty="0"/>
          </a:p>
        </p:txBody>
      </p:sp>
    </p:spTree>
    <p:extLst>
      <p:ext uri="{BB962C8B-B14F-4D97-AF65-F5344CB8AC3E}">
        <p14:creationId xmlns:p14="http://schemas.microsoft.com/office/powerpoint/2010/main" val="95510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9F04D0-699D-4D6B-A94F-1A7A83CC3965}" type="slidenum">
              <a:rPr lang="en-US" smtClean="0"/>
              <a:t>8</a:t>
            </a:fld>
            <a:endParaRPr lang="en-US" dirty="0"/>
          </a:p>
        </p:txBody>
      </p:sp>
    </p:spTree>
    <p:extLst>
      <p:ext uri="{BB962C8B-B14F-4D97-AF65-F5344CB8AC3E}">
        <p14:creationId xmlns:p14="http://schemas.microsoft.com/office/powerpoint/2010/main" val="680062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56608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Let us look at ROC plot  </a:t>
            </a:r>
          </a:p>
          <a:p>
            <a:pPr algn="l"/>
            <a:r>
              <a:rPr lang="en-US" b="1" i="0" dirty="0">
                <a:solidFill>
                  <a:srgbClr val="0D0D0D"/>
                </a:solidFill>
                <a:effectLst/>
                <a:latin typeface="Söhne"/>
              </a:rPr>
              <a:t>Interpretation</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Models with higher AUC values generally have better performance in terms of classification.</a:t>
            </a:r>
          </a:p>
          <a:p>
            <a:pPr algn="l">
              <a:buFont typeface="Arial" panose="020B0604020202020204" pitchFamily="34" charset="0"/>
              <a:buChar char="•"/>
            </a:pPr>
            <a:r>
              <a:rPr lang="en-US" b="0" i="0" dirty="0">
                <a:solidFill>
                  <a:srgbClr val="0D0D0D"/>
                </a:solidFill>
                <a:effectLst/>
                <a:latin typeface="Söhne"/>
              </a:rPr>
              <a:t>Models with AUC values closer to 1.0 demonstrate better separation between classes.</a:t>
            </a:r>
          </a:p>
          <a:p>
            <a:pPr algn="l">
              <a:buFont typeface="Arial" panose="020B0604020202020204" pitchFamily="34" charset="0"/>
              <a:buChar char="•"/>
            </a:pPr>
            <a:r>
              <a:rPr lang="en-US" b="0" i="0" dirty="0">
                <a:solidFill>
                  <a:srgbClr val="0D0D0D"/>
                </a:solidFill>
                <a:effectLst/>
                <a:latin typeface="Söhne"/>
              </a:rPr>
              <a:t>And Models with AUC values closer to 0.5 suggest poor discrimination ability and might perform similarly to random guessing.</a:t>
            </a:r>
          </a:p>
          <a:p>
            <a:pPr algn="l"/>
            <a:r>
              <a:rPr lang="en-US" b="1" i="0" dirty="0">
                <a:solidFill>
                  <a:srgbClr val="0D0D0D"/>
                </a:solidFill>
                <a:effectLst/>
                <a:latin typeface="Söhne"/>
              </a:rPr>
              <a:t>Comparative Analysis</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For instance, the “</a:t>
            </a:r>
            <a:r>
              <a:rPr lang="en-US" b="0" i="0" dirty="0" err="1">
                <a:solidFill>
                  <a:srgbClr val="0D0D0D"/>
                </a:solidFill>
                <a:effectLst/>
                <a:latin typeface="Söhne"/>
              </a:rPr>
              <a:t>Logit_full</a:t>
            </a:r>
            <a:r>
              <a:rPr lang="en-US" b="0" i="0" dirty="0">
                <a:solidFill>
                  <a:srgbClr val="0D0D0D"/>
                </a:solidFill>
                <a:effectLst/>
                <a:latin typeface="Söhne"/>
              </a:rPr>
              <a:t>" model has the highest AUC scores among all models, indicating excellent discrimination ability both on the training and testing sets.</a:t>
            </a:r>
          </a:p>
          <a:p>
            <a:pPr lvl="1" algn="l"/>
            <a:r>
              <a:rPr lang="en-US" b="0" i="0" dirty="0">
                <a:solidFill>
                  <a:srgbClr val="0D0D0D"/>
                </a:solidFill>
                <a:effectLst/>
                <a:latin typeface="Söhne"/>
              </a:rPr>
              <a:t>We cannot use Logit though initial performance good- </a:t>
            </a:r>
            <a:r>
              <a:rPr lang="en-US" b="0" i="0" dirty="0" err="1">
                <a:solidFill>
                  <a:srgbClr val="0D0D0D"/>
                </a:solidFill>
                <a:effectLst/>
                <a:latin typeface="Söhne"/>
              </a:rPr>
              <a:t>bcoz</a:t>
            </a:r>
            <a:r>
              <a:rPr lang="en-US" b="0" i="0" dirty="0">
                <a:solidFill>
                  <a:srgbClr val="0D0D0D"/>
                </a:solidFill>
                <a:effectLst/>
                <a:latin typeface="Söhne"/>
              </a:rPr>
              <a:t> there are strongly influencing outliers, pseudo R2 is low 0.3 something</a:t>
            </a:r>
          </a:p>
          <a:p>
            <a:pPr lvl="1" algn="l"/>
            <a:r>
              <a:rPr lang="en-US" b="0" i="0" dirty="0">
                <a:solidFill>
                  <a:srgbClr val="0D0D0D"/>
                </a:solidFill>
                <a:effectLst/>
                <a:latin typeface="Söhne"/>
              </a:rPr>
              <a:t>	A value of 0.3 indicates a moderate level of explanatory power, meaning that the independent variables in the model collectively explain around 30% of the variability in the dependent variable.</a:t>
            </a:r>
          </a:p>
          <a:p>
            <a:pPr lvl="1" algn="l"/>
            <a:r>
              <a:rPr lang="en-US" b="0" i="0" dirty="0">
                <a:solidFill>
                  <a:srgbClr val="0D0D0D"/>
                </a:solidFill>
                <a:effectLst/>
                <a:latin typeface="Söhne"/>
              </a:rPr>
              <a:t>Also </a:t>
            </a:r>
            <a:r>
              <a:rPr lang="en-US" b="0" i="0" dirty="0" err="1">
                <a:solidFill>
                  <a:srgbClr val="0D0D0D"/>
                </a:solidFill>
                <a:effectLst/>
                <a:latin typeface="Söhne"/>
              </a:rPr>
              <a:t>NB_best_features</a:t>
            </a:r>
            <a:r>
              <a:rPr lang="en-US" b="0" i="0" dirty="0">
                <a:solidFill>
                  <a:srgbClr val="0D0D0D"/>
                </a:solidFill>
                <a:effectLst/>
                <a:latin typeface="Söhne"/>
              </a:rPr>
              <a:t> shows best roc best assumptions are not met</a:t>
            </a:r>
          </a:p>
          <a:p>
            <a:pPr lvl="1" algn="l"/>
            <a:endParaRPr lang="en-US" b="0" i="0" dirty="0">
              <a:solidFill>
                <a:srgbClr val="0D0D0D"/>
              </a:solidFill>
              <a:effectLst/>
              <a:latin typeface="Söhne"/>
            </a:endParaRPr>
          </a:p>
          <a:p>
            <a:pPr lvl="1" algn="l">
              <a:buFont typeface="Arial" panose="020B0604020202020204" pitchFamily="34" charset="0"/>
              <a:buChar char="•"/>
            </a:pPr>
            <a:r>
              <a:rPr lang="en-US" b="0" i="0" dirty="0">
                <a:solidFill>
                  <a:srgbClr val="1E1928"/>
                </a:solidFill>
                <a:effectLst/>
                <a:latin typeface="Google Sans"/>
              </a:rPr>
              <a:t>Conditional independence: All variable values are conditionally independent, given the target classification. This assumption reduces the complexity of calculations.</a:t>
            </a:r>
          </a:p>
          <a:p>
            <a:pPr lvl="1" algn="l">
              <a:buFont typeface="Arial" panose="020B0604020202020204" pitchFamily="34" charset="0"/>
              <a:buChar char="•"/>
            </a:pPr>
            <a:r>
              <a:rPr lang="en-US" b="0" i="0" dirty="0">
                <a:solidFill>
                  <a:srgbClr val="1E1928"/>
                </a:solidFill>
                <a:effectLst/>
                <a:latin typeface="Google Sans"/>
              </a:rPr>
              <a:t>Feature importance: Each feature is equal in terms of weightage and importance.</a:t>
            </a:r>
          </a:p>
          <a:p>
            <a:pPr lvl="1" algn="l">
              <a:buFont typeface="Arial" panose="020B0604020202020204" pitchFamily="34" charset="0"/>
              <a:buChar char="•"/>
            </a:pPr>
            <a:r>
              <a:rPr lang="en-US" b="0" i="0" dirty="0">
                <a:solidFill>
                  <a:srgbClr val="1E1928"/>
                </a:solidFill>
                <a:effectLst/>
                <a:latin typeface="Google Sans"/>
              </a:rPr>
              <a:t>Feature distribution: The features follow a normal distribution.</a:t>
            </a:r>
          </a:p>
          <a:p>
            <a:pPr lvl="1"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Conversely, the “</a:t>
            </a:r>
            <a:r>
              <a:rPr lang="en-US" b="0" i="0" dirty="0" err="1">
                <a:solidFill>
                  <a:srgbClr val="0D0D0D"/>
                </a:solidFill>
                <a:effectLst/>
                <a:latin typeface="Söhne"/>
              </a:rPr>
              <a:t>dt_full</a:t>
            </a:r>
            <a:r>
              <a:rPr lang="en-US" b="0" i="0" dirty="0">
                <a:solidFill>
                  <a:srgbClr val="0D0D0D"/>
                </a:solidFill>
                <a:effectLst/>
                <a:latin typeface="Söhne"/>
              </a:rPr>
              <a:t>" model shows relatively lower AUC scores, implying weaker discrimination performance compared to other models.</a:t>
            </a:r>
          </a:p>
          <a:p>
            <a:pPr marL="171450" indent="-171450" algn="l">
              <a:buFont typeface="Arial" panose="020B0604020202020204" pitchFamily="34" charset="0"/>
              <a:buChar char="•"/>
            </a:pPr>
            <a:r>
              <a:rPr lang="en-US" b="0" i="0" dirty="0">
                <a:solidFill>
                  <a:srgbClr val="0D0D0D"/>
                </a:solidFill>
                <a:effectLst/>
                <a:latin typeface="Söhne"/>
              </a:rPr>
              <a:t>Nb model and </a:t>
            </a:r>
            <a:r>
              <a:rPr lang="en-US" b="0" i="0" dirty="0" err="1">
                <a:solidFill>
                  <a:srgbClr val="0D0D0D"/>
                </a:solidFill>
                <a:effectLst/>
                <a:latin typeface="Söhne"/>
              </a:rPr>
              <a:t>xgb</a:t>
            </a:r>
            <a:r>
              <a:rPr lang="en-US" b="0" i="0" dirty="0">
                <a:solidFill>
                  <a:srgbClr val="0D0D0D"/>
                </a:solidFill>
                <a:effectLst/>
                <a:latin typeface="Söhne"/>
              </a:rPr>
              <a:t> full </a:t>
            </a:r>
          </a:p>
          <a:p>
            <a:pPr algn="l"/>
            <a:r>
              <a:rPr lang="en-US" b="0" i="0" dirty="0">
                <a:solidFill>
                  <a:srgbClr val="0D0D0D"/>
                </a:solidFill>
                <a:effectLst/>
                <a:latin typeface="Söhne"/>
              </a:rPr>
              <a:t>-</a:t>
            </a:r>
            <a:r>
              <a:rPr lang="en-US" b="0" i="0" dirty="0" err="1">
                <a:solidFill>
                  <a:srgbClr val="0D0D0D"/>
                </a:solidFill>
                <a:effectLst/>
                <a:latin typeface="Söhne"/>
              </a:rPr>
              <a:t>xgb</a:t>
            </a:r>
            <a:r>
              <a:rPr lang="en-US" b="0" i="0" dirty="0">
                <a:solidFill>
                  <a:srgbClr val="0D0D0D"/>
                </a:solidFill>
                <a:effectLst/>
                <a:latin typeface="Söhne"/>
              </a:rPr>
              <a:t> best params is </a:t>
            </a:r>
            <a:r>
              <a:rPr lang="en-US" b="0" i="0" dirty="0" err="1">
                <a:solidFill>
                  <a:srgbClr val="0D0D0D"/>
                </a:solidFill>
                <a:effectLst/>
                <a:latin typeface="Söhne"/>
              </a:rPr>
              <a:t>xgb</a:t>
            </a:r>
            <a:r>
              <a:rPr lang="en-US" b="0" i="0" dirty="0">
                <a:solidFill>
                  <a:srgbClr val="0D0D0D"/>
                </a:solidFill>
                <a:effectLst/>
                <a:latin typeface="Söhne"/>
              </a:rPr>
              <a:t> 21</a:t>
            </a:r>
          </a:p>
          <a:p>
            <a:pPr algn="l"/>
            <a:endParaRPr lang="en-US" b="0" i="0" dirty="0">
              <a:solidFill>
                <a:srgbClr val="0D0D0D"/>
              </a:solidFill>
              <a:effectLst/>
              <a:latin typeface="Söhne"/>
            </a:endParaRPr>
          </a:p>
          <a:p>
            <a:pPr algn="l"/>
            <a:r>
              <a:rPr lang="en-US" b="0" i="0" dirty="0">
                <a:solidFill>
                  <a:srgbClr val="0D0D0D"/>
                </a:solidFill>
                <a:effectLst/>
                <a:latin typeface="Söhne"/>
              </a:rPr>
              <a:t>In summary, the ROC metrics provide valuable insights into the discriminatory power of the models, helping to evaluate their performance in classifying instances into positive and negative classes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2993038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rPr>
              <a:t>Business Metrics:</a:t>
            </a:r>
            <a:endParaRPr lang="en-US" b="0" i="0" dirty="0">
              <a:solidFill>
                <a:srgbClr val="0D0D0D"/>
              </a:solidFill>
              <a:effectLst/>
            </a:endParaRPr>
          </a:p>
          <a:p>
            <a:pPr lvl="1">
              <a:buFont typeface="Arial" panose="020B0604020202020204" pitchFamily="34" charset="0"/>
              <a:buChar char="•"/>
            </a:pPr>
            <a:r>
              <a:rPr lang="en-US" b="1" i="0" dirty="0">
                <a:solidFill>
                  <a:srgbClr val="0D0D0D"/>
                </a:solidFill>
                <a:effectLst/>
              </a:rPr>
              <a:t>Prediction Accuracy:</a:t>
            </a:r>
            <a:r>
              <a:rPr lang="en-US" b="0" i="0" dirty="0">
                <a:solidFill>
                  <a:srgbClr val="0D0D0D"/>
                </a:solidFill>
                <a:effectLst/>
              </a:rPr>
              <a:t> XGB_sfs_21 demonstrated a test accuracy of 0.85, indicating that it correctly predicts heart attack risk for 85% of individuals in the test dataset.</a:t>
            </a:r>
          </a:p>
          <a:p>
            <a:pPr lvl="2">
              <a:buFont typeface="Arial" panose="020B0604020202020204" pitchFamily="34" charset="0"/>
              <a:buChar char="•"/>
            </a:pPr>
            <a:r>
              <a:rPr lang="en-US" b="0" i="0" dirty="0">
                <a:solidFill>
                  <a:srgbClr val="273239"/>
                </a:solidFill>
                <a:effectLst/>
                <a:latin typeface="Nunito" panose="020F0502020204030204" pitchFamily="2" charset="0"/>
              </a:rPr>
              <a:t>We calculate this by calculating the ratio of correct predictions to the total number of input Samples.</a:t>
            </a:r>
            <a:endParaRPr lang="en-US" b="0" i="0" dirty="0">
              <a:solidFill>
                <a:srgbClr val="0D0D0D"/>
              </a:solidFill>
              <a:effectLst/>
            </a:endParaRPr>
          </a:p>
          <a:p>
            <a:pPr lvl="1">
              <a:buFont typeface="Arial" panose="020B0604020202020204" pitchFamily="34" charset="0"/>
              <a:buChar char="•"/>
            </a:pPr>
            <a:r>
              <a:rPr lang="en-US" b="1" i="0" dirty="0">
                <a:solidFill>
                  <a:srgbClr val="0D0D0D"/>
                </a:solidFill>
                <a:effectLst/>
              </a:rPr>
              <a:t>Recall Rate:</a:t>
            </a:r>
            <a:r>
              <a:rPr lang="en-US" b="0" i="0" dirty="0">
                <a:solidFill>
                  <a:srgbClr val="0D0D0D"/>
                </a:solidFill>
                <a:effectLst/>
              </a:rPr>
              <a:t> With a test recall of 0.71, the model identifies 71% of individuals who had a heart attack, enabling targeted interventions for high-risk individuals.</a:t>
            </a:r>
          </a:p>
          <a:p>
            <a:pPr lvl="2">
              <a:buFont typeface="Arial" panose="020B0604020202020204" pitchFamily="34" charset="0"/>
              <a:buChar char="•"/>
            </a:pPr>
            <a:r>
              <a:rPr lang="en-US" b="0" i="0" dirty="0">
                <a:solidFill>
                  <a:srgbClr val="0D0D0D"/>
                </a:solidFill>
                <a:effectLst/>
                <a:latin typeface="Söhne"/>
              </a:rPr>
              <a:t>Out of all actual positive cases, how many were correctly predicted by the model?"</a:t>
            </a:r>
            <a:endParaRPr lang="en-US" b="0" i="0" dirty="0">
              <a:solidFill>
                <a:srgbClr val="0D0D0D"/>
              </a:solidFill>
              <a:effectLst/>
            </a:endParaRPr>
          </a:p>
          <a:p>
            <a:pPr lvl="1">
              <a:buFont typeface="Arial" panose="020B0604020202020204" pitchFamily="34" charset="0"/>
              <a:buChar char="•"/>
            </a:pPr>
            <a:r>
              <a:rPr lang="en-US" b="1" i="0" dirty="0">
                <a:solidFill>
                  <a:srgbClr val="0D0D0D"/>
                </a:solidFill>
                <a:effectLst/>
              </a:rPr>
              <a:t>AUC Score:</a:t>
            </a:r>
            <a:r>
              <a:rPr lang="en-US" b="0" i="0" dirty="0">
                <a:solidFill>
                  <a:srgbClr val="0D0D0D"/>
                </a:solidFill>
                <a:effectLst/>
              </a:rPr>
              <a:t> The model achieves a test AUC of 0.8720, indicating strong discriminatory power in distinguishing between individuals with and without heart attacks.</a:t>
            </a:r>
          </a:p>
          <a:p>
            <a:pPr lvl="2">
              <a:buFont typeface="Arial" panose="020B0604020202020204" pitchFamily="34" charset="0"/>
              <a:buChar char="•"/>
            </a:pPr>
            <a:endParaRPr lang="en-US" b="0" i="0" dirty="0">
              <a:solidFill>
                <a:srgbClr val="0D0D0D"/>
              </a:solidFill>
              <a:effectLst/>
            </a:endParaRPr>
          </a:p>
          <a:p>
            <a:pPr lvl="1">
              <a:buFont typeface="Arial" panose="020B0604020202020204" pitchFamily="34" charset="0"/>
              <a:buChar char="•"/>
            </a:pPr>
            <a:r>
              <a:rPr lang="en-US" b="1" i="0" dirty="0">
                <a:solidFill>
                  <a:srgbClr val="0D0D0D"/>
                </a:solidFill>
                <a:effectLst/>
              </a:rPr>
              <a:t>Cost Savings:</a:t>
            </a:r>
            <a:r>
              <a:rPr lang="en-US" b="0" i="0" dirty="0">
                <a:solidFill>
                  <a:srgbClr val="0D0D0D"/>
                </a:solidFill>
                <a:effectLst/>
              </a:rPr>
              <a:t> Estimate potential cost savings in healthcare expenditures through targeted preventive interventions for individuals identified as high-risk by the model, reducing healthcare costs associated with heart-related conditions.</a:t>
            </a:r>
          </a:p>
          <a:p>
            <a:pPr lvl="1">
              <a:buFont typeface="Arial" panose="020B0604020202020204" pitchFamily="34" charset="0"/>
              <a:buChar char="•"/>
            </a:pPr>
            <a:r>
              <a:rPr lang="en-US" b="1" i="0" dirty="0">
                <a:solidFill>
                  <a:srgbClr val="0D0D0D"/>
                </a:solidFill>
                <a:effectLst/>
              </a:rPr>
              <a:t>Patient Outcomes:</a:t>
            </a:r>
            <a:r>
              <a:rPr lang="en-US" b="0" i="0" dirty="0">
                <a:solidFill>
                  <a:srgbClr val="0D0D0D"/>
                </a:solidFill>
                <a:effectLst/>
              </a:rPr>
              <a:t> Assessing  the impact of the model on patient outcomes, including reduced incidence of heart attacks, improved management of cardiovascular risk factors, and enhanced overall health outcomes.</a:t>
            </a:r>
          </a:p>
          <a:p>
            <a:pPr algn="l"/>
            <a:r>
              <a:rPr lang="en-US" b="1" i="0" dirty="0">
                <a:solidFill>
                  <a:srgbClr val="0D0D0D"/>
                </a:solidFill>
                <a:effectLst/>
              </a:rPr>
              <a:t>Business Insights:</a:t>
            </a:r>
            <a:endParaRPr lang="en-US" b="0" i="0" dirty="0">
              <a:solidFill>
                <a:srgbClr val="0D0D0D"/>
              </a:solidFill>
              <a:effectLst/>
            </a:endParaRPr>
          </a:p>
          <a:p>
            <a:pPr lvl="1">
              <a:buFont typeface="Arial" panose="020B0604020202020204" pitchFamily="34" charset="0"/>
              <a:buChar char="•"/>
            </a:pPr>
            <a:r>
              <a:rPr lang="en-US" b="1" i="0" dirty="0">
                <a:solidFill>
                  <a:srgbClr val="0D0D0D"/>
                </a:solidFill>
                <a:effectLst/>
              </a:rPr>
              <a:t>Identifying High-Risk Individuals:</a:t>
            </a:r>
            <a:r>
              <a:rPr lang="en-US" b="0" i="0" dirty="0">
                <a:solidFill>
                  <a:srgbClr val="0D0D0D"/>
                </a:solidFill>
                <a:effectLst/>
              </a:rPr>
              <a:t> XGB_sfs_21 identifies individuals at elevated risk of experiencing a heart attack based on their demographic, clinical, and lifestyle characteristics, enabling proactive interventions and personalized healthcare management.</a:t>
            </a:r>
          </a:p>
          <a:p>
            <a:pPr lvl="1">
              <a:buFont typeface="Arial" panose="020B0604020202020204" pitchFamily="34" charset="0"/>
              <a:buChar char="•"/>
            </a:pPr>
            <a:r>
              <a:rPr lang="en-US" b="1" i="0" dirty="0">
                <a:solidFill>
                  <a:srgbClr val="0D0D0D"/>
                </a:solidFill>
                <a:effectLst/>
              </a:rPr>
              <a:t>Understanding Risk Factors:</a:t>
            </a:r>
            <a:r>
              <a:rPr lang="en-US" b="0" i="0" dirty="0">
                <a:solidFill>
                  <a:srgbClr val="0D0D0D"/>
                </a:solidFill>
                <a:effectLst/>
              </a:rPr>
              <a:t> Gain insights into the primary predictors contributing to heart attack risk, such as age, BMI, smoking status, chronic conditions, and previous medical history, guiding targeted interventions and risk mitigation strategies.</a:t>
            </a:r>
          </a:p>
          <a:p>
            <a:pPr lvl="1">
              <a:buFont typeface="Arial" panose="020B0604020202020204" pitchFamily="34" charset="0"/>
              <a:buChar char="•"/>
            </a:pPr>
            <a:r>
              <a:rPr lang="en-US" b="1" i="0" dirty="0">
                <a:solidFill>
                  <a:srgbClr val="0D0D0D"/>
                </a:solidFill>
                <a:effectLst/>
              </a:rPr>
              <a:t>Optimizing Resource Allocation:</a:t>
            </a:r>
            <a:r>
              <a:rPr lang="en-US" b="0" i="0" dirty="0">
                <a:solidFill>
                  <a:srgbClr val="0D0D0D"/>
                </a:solidFill>
                <a:effectLst/>
              </a:rPr>
              <a:t> Allocate healthcare resources more efficiently by focusing on high-risk individuals identified by the model, prioritizing preventive care, early interventions, and health promotion efforts to improve population health outcomes.</a:t>
            </a:r>
          </a:p>
          <a:p>
            <a:pPr lvl="1">
              <a:buFont typeface="Arial" panose="020B0604020202020204" pitchFamily="34" charset="0"/>
              <a:buChar char="•"/>
            </a:pPr>
            <a:r>
              <a:rPr lang="en-US" b="1" i="0" dirty="0">
                <a:solidFill>
                  <a:srgbClr val="0D0D0D"/>
                </a:solidFill>
                <a:effectLst/>
              </a:rPr>
              <a:t>Tailored Interventions:</a:t>
            </a:r>
            <a:r>
              <a:rPr lang="en-US" b="0" i="0" dirty="0">
                <a:solidFill>
                  <a:srgbClr val="0D0D0D"/>
                </a:solidFill>
                <a:effectLst/>
              </a:rPr>
              <a:t> Design personalized interventions and treatment plans tailored to individuals' risk profiles, incorporating evidence-based practices, behavioral interventions, and lifestyle modifications to reduce cardiovascular risk and improve overall health outcomes.</a:t>
            </a:r>
          </a:p>
          <a:p>
            <a:endParaRPr lang="en-US" dirty="0"/>
          </a:p>
        </p:txBody>
      </p:sp>
      <p:sp>
        <p:nvSpPr>
          <p:cNvPr id="4" name="Slide Number Placeholder 3"/>
          <p:cNvSpPr>
            <a:spLocks noGrp="1"/>
          </p:cNvSpPr>
          <p:nvPr>
            <p:ph type="sldNum" sz="quarter" idx="5"/>
          </p:nvPr>
        </p:nvSpPr>
        <p:spPr/>
        <p:txBody>
          <a:bodyPr/>
          <a:lstStyle/>
          <a:p>
            <a:fld id="{519F04D0-699D-4D6B-A94F-1A7A83CC3965}" type="slidenum">
              <a:rPr lang="en-US" smtClean="0"/>
              <a:t>29</a:t>
            </a:fld>
            <a:endParaRPr lang="en-US" dirty="0"/>
          </a:p>
        </p:txBody>
      </p:sp>
    </p:spTree>
    <p:extLst>
      <p:ext uri="{BB962C8B-B14F-4D97-AF65-F5344CB8AC3E}">
        <p14:creationId xmlns:p14="http://schemas.microsoft.com/office/powerpoint/2010/main" val="585297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latin typeface="Söhne"/>
              </a:rPr>
              <a:t>Feature Engineering</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Create or transform features to enhance model understanding and predictive power.</a:t>
            </a:r>
          </a:p>
          <a:p>
            <a:pPr marL="742950" lvl="1" indent="-285750" algn="l">
              <a:buFont typeface="+mj-lt"/>
              <a:buAutoNum type="arabicPeriod"/>
            </a:pPr>
            <a:r>
              <a:rPr lang="en-US" b="0" i="0" dirty="0">
                <a:solidFill>
                  <a:srgbClr val="0D0D0D"/>
                </a:solidFill>
                <a:effectLst/>
                <a:latin typeface="Söhne"/>
              </a:rPr>
              <a:t>Techniques may include encoding categorical variables , scaling features.</a:t>
            </a:r>
          </a:p>
          <a:p>
            <a:pPr algn="l">
              <a:buFont typeface="+mj-lt"/>
              <a:buAutoNum type="arabicPeriod"/>
            </a:pPr>
            <a:r>
              <a:rPr lang="en-US" b="1" i="0" dirty="0">
                <a:solidFill>
                  <a:srgbClr val="0D0D0D"/>
                </a:solidFill>
                <a:effectLst/>
                <a:latin typeface="Söhne"/>
              </a:rPr>
              <a:t>Model Ensemble</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Combine predictions from diverse models to improve overall performance.</a:t>
            </a:r>
          </a:p>
          <a:p>
            <a:pPr marL="1200150" lvl="2" indent="-285750" algn="l">
              <a:buFont typeface="+mj-lt"/>
              <a:buAutoNum type="arabicPeriod"/>
            </a:pPr>
            <a:r>
              <a:rPr lang="en-US" sz="900" b="0" i="0" dirty="0" err="1">
                <a:solidFill>
                  <a:srgbClr val="0D0D0D"/>
                </a:solidFill>
                <a:effectLst/>
                <a:latin typeface="Söhne"/>
              </a:rPr>
              <a:t>ensembling</a:t>
            </a:r>
            <a:r>
              <a:rPr lang="en-US" sz="900" b="0" i="0" dirty="0">
                <a:solidFill>
                  <a:srgbClr val="0D0D0D"/>
                </a:solidFill>
                <a:effectLst/>
                <a:latin typeface="Söhne"/>
              </a:rPr>
              <a:t>," is a machine learning technique that involves combining the predictions of multiple individual models to produce a final prediction.</a:t>
            </a:r>
          </a:p>
          <a:p>
            <a:pPr marL="742950" lvl="1" indent="-285750" algn="l">
              <a:buFont typeface="+mj-lt"/>
              <a:buAutoNum type="arabicPeriod"/>
            </a:pPr>
            <a:r>
              <a:rPr lang="en-US" b="0" i="0" dirty="0">
                <a:solidFill>
                  <a:srgbClr val="0D0D0D"/>
                </a:solidFill>
                <a:effectLst/>
                <a:latin typeface="Söhne"/>
              </a:rPr>
              <a:t>Methods like stacking, voting classifiers, or bagging can be employed.</a:t>
            </a:r>
          </a:p>
          <a:p>
            <a:pPr marL="742950" lvl="1" indent="-285750" algn="l">
              <a:buFont typeface="+mj-lt"/>
              <a:buAutoNum type="arabicPeriod"/>
            </a:pPr>
            <a:r>
              <a:rPr lang="en-US" b="0" i="0" dirty="0">
                <a:solidFill>
                  <a:srgbClr val="0D0D0D"/>
                </a:solidFill>
                <a:effectLst/>
                <a:latin typeface="Söhne"/>
              </a:rPr>
              <a:t>Ensemble methods often yield more robust and accurate predictions than individual models alone.</a:t>
            </a:r>
          </a:p>
          <a:p>
            <a:pPr algn="l">
              <a:buFont typeface="+mj-lt"/>
              <a:buAutoNum type="arabicPeriod"/>
            </a:pPr>
            <a:r>
              <a:rPr lang="en-US" b="1" i="0" dirty="0">
                <a:solidFill>
                  <a:srgbClr val="0D0D0D"/>
                </a:solidFill>
                <a:effectLst/>
                <a:latin typeface="Söhne"/>
              </a:rPr>
              <a:t>Advanced Hyperparameter Tuning</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Employ sophisticated techniques to fine-tune model parameters effectively.</a:t>
            </a:r>
          </a:p>
          <a:p>
            <a:pPr marL="742950" lvl="1" indent="-285750" algn="l">
              <a:buFont typeface="+mj-lt"/>
              <a:buAutoNum type="arabicPeriod"/>
            </a:pPr>
            <a:r>
              <a:rPr lang="en-US" b="0" i="0" dirty="0">
                <a:solidFill>
                  <a:srgbClr val="0D0D0D"/>
                </a:solidFill>
                <a:effectLst/>
                <a:latin typeface="Söhne"/>
              </a:rPr>
              <a:t>Strategies such as grid search, random search can be utilized.</a:t>
            </a:r>
          </a:p>
          <a:p>
            <a:pPr marL="742950" lvl="1" indent="-285750" algn="l">
              <a:buFont typeface="+mj-lt"/>
              <a:buAutoNum type="arabicPeriod"/>
            </a:pPr>
            <a:r>
              <a:rPr lang="en-US" b="0" i="0" dirty="0">
                <a:solidFill>
                  <a:srgbClr val="0D0D0D"/>
                </a:solidFill>
                <a:effectLst/>
                <a:latin typeface="Söhne"/>
              </a:rPr>
              <a:t>Optimizing hyperparameters enhances model generalization and performance.</a:t>
            </a:r>
          </a:p>
          <a:p>
            <a:pPr algn="l">
              <a:buFont typeface="+mj-lt"/>
              <a:buAutoNum type="arabicPeriod"/>
            </a:pPr>
            <a:r>
              <a:rPr lang="en-US" b="1" i="0" dirty="0">
                <a:solidFill>
                  <a:srgbClr val="0D0D0D"/>
                </a:solidFill>
                <a:effectLst/>
                <a:latin typeface="Söhne"/>
              </a:rPr>
              <a:t>Data Augmentation</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Enhance dataset diversity and size through augmentation techniques.</a:t>
            </a:r>
          </a:p>
          <a:p>
            <a:pPr marL="742950" lvl="1" indent="-285750" algn="l">
              <a:buFont typeface="+mj-lt"/>
              <a:buAutoNum type="arabicPeriod"/>
            </a:pPr>
            <a:r>
              <a:rPr lang="en-US" b="0" i="0" dirty="0">
                <a:solidFill>
                  <a:srgbClr val="0D0D0D"/>
                </a:solidFill>
                <a:effectLst/>
                <a:latin typeface="Söhne"/>
              </a:rPr>
              <a:t>Augmentation to help in preventing overfitting and improving model robustness.</a:t>
            </a:r>
          </a:p>
          <a:p>
            <a:pPr algn="l">
              <a:buFont typeface="+mj-lt"/>
              <a:buAutoNum type="arabicPeriod"/>
            </a:pPr>
            <a:r>
              <a:rPr lang="en-US" b="1" i="0" dirty="0">
                <a:solidFill>
                  <a:srgbClr val="0D0D0D"/>
                </a:solidFill>
                <a:effectLst/>
                <a:latin typeface="Söhne"/>
              </a:rPr>
              <a:t>Continuous Model Monitoring</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Implementing a system for ongoing evaluation and retraining of the model.</a:t>
            </a:r>
          </a:p>
          <a:p>
            <a:pPr marL="742950" lvl="1" indent="-285750" algn="l">
              <a:buFont typeface="+mj-lt"/>
              <a:buAutoNum type="arabicPeriod"/>
            </a:pPr>
            <a:r>
              <a:rPr lang="en-US" b="0" i="0" dirty="0">
                <a:solidFill>
                  <a:srgbClr val="0D0D0D"/>
                </a:solidFill>
                <a:effectLst/>
                <a:latin typeface="Söhne"/>
              </a:rPr>
              <a:t>Regularly assessing model performance against new data and update as needed.</a:t>
            </a:r>
          </a:p>
          <a:p>
            <a:pPr marL="742950" lvl="1" indent="-285750" algn="l">
              <a:buFont typeface="+mj-lt"/>
              <a:buAutoNum type="arabicPeriod"/>
            </a:pPr>
            <a:r>
              <a:rPr lang="en-US" b="0" i="0" dirty="0">
                <a:solidFill>
                  <a:srgbClr val="0D0D0D"/>
                </a:solidFill>
                <a:effectLst/>
                <a:latin typeface="Söhne"/>
              </a:rPr>
              <a:t>Continuous monitoring ensures the model remains accurate and relevant over time.</a:t>
            </a:r>
          </a:p>
          <a:p>
            <a:pPr algn="l">
              <a:buFont typeface="+mj-lt"/>
              <a:buAutoNum type="arabicPeriod"/>
            </a:pPr>
            <a:r>
              <a:rPr lang="en-US" b="1" i="0" dirty="0">
                <a:solidFill>
                  <a:srgbClr val="0D0D0D"/>
                </a:solidFill>
                <a:effectLst/>
                <a:latin typeface="Söhne"/>
              </a:rPr>
              <a:t>Adding More Important Features</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Identify and incorporate additional crucial features which were initially overlooked.</a:t>
            </a:r>
          </a:p>
          <a:p>
            <a:pPr marL="742950" lvl="1" indent="-285750" algn="l">
              <a:buFont typeface="+mj-lt"/>
              <a:buAutoNum type="arabicPeriod"/>
            </a:pPr>
            <a:r>
              <a:rPr lang="en-US" b="0" i="0" dirty="0">
                <a:solidFill>
                  <a:srgbClr val="0D0D0D"/>
                </a:solidFill>
                <a:effectLst/>
                <a:latin typeface="Söhne"/>
              </a:rPr>
              <a:t>Conduct thorough analysis to uncover variables that may significantly impact predictions.</a:t>
            </a:r>
          </a:p>
        </p:txBody>
      </p:sp>
      <p:sp>
        <p:nvSpPr>
          <p:cNvPr id="4" name="Slide Number Placeholder 3"/>
          <p:cNvSpPr>
            <a:spLocks noGrp="1"/>
          </p:cNvSpPr>
          <p:nvPr>
            <p:ph type="sldNum" sz="quarter" idx="5"/>
          </p:nvPr>
        </p:nvSpPr>
        <p:spPr/>
        <p:txBody>
          <a:bodyPr/>
          <a:lstStyle/>
          <a:p>
            <a:fld id="{519F04D0-699D-4D6B-A94F-1A7A83CC3965}" type="slidenum">
              <a:rPr lang="en-US" smtClean="0"/>
              <a:t>30</a:t>
            </a:fld>
            <a:endParaRPr lang="en-US" dirty="0"/>
          </a:p>
        </p:txBody>
      </p:sp>
    </p:spTree>
    <p:extLst>
      <p:ext uri="{BB962C8B-B14F-4D97-AF65-F5344CB8AC3E}">
        <p14:creationId xmlns:p14="http://schemas.microsoft.com/office/powerpoint/2010/main" val="2793347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31</a:t>
            </a:fld>
            <a:endParaRPr lang="en-US" noProof="0" dirty="0"/>
          </a:p>
        </p:txBody>
      </p:sp>
    </p:spTree>
    <p:extLst>
      <p:ext uri="{BB962C8B-B14F-4D97-AF65-F5344CB8AC3E}">
        <p14:creationId xmlns:p14="http://schemas.microsoft.com/office/powerpoint/2010/main" val="306093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32</a:t>
            </a:fld>
            <a:endParaRPr lang="en-US" noProof="0" dirty="0"/>
          </a:p>
        </p:txBody>
      </p:sp>
    </p:spTree>
    <p:extLst>
      <p:ext uri="{BB962C8B-B14F-4D97-AF65-F5344CB8AC3E}">
        <p14:creationId xmlns:p14="http://schemas.microsoft.com/office/powerpoint/2010/main" val="398953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195704435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221671520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207993951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0354691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636910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dirty="0"/>
              <a:t>Click icon to add picture</a:t>
            </a:r>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dirty="0"/>
              <a:t>Click icon to add picture</a:t>
            </a:r>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dirty="0"/>
              <a:t>Click icon to add picture</a:t>
            </a:r>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dirty="0"/>
              <a:t>Click icon to add picture</a:t>
            </a:r>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dirty="0"/>
              <a:t>Click icon to add picture</a:t>
            </a:r>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dirty="0"/>
              <a:t>Click icon to add picture</a:t>
            </a:r>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22796690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33495881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156688333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421430051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153821560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24045141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13789354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D47140-E761-4776-BB05-B90A68E34D64}" type="datetimeFigureOut">
              <a:rPr lang="en-US" smtClean="0"/>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dirty="0"/>
          </a:p>
        </p:txBody>
      </p:sp>
    </p:spTree>
    <p:extLst>
      <p:ext uri="{BB962C8B-B14F-4D97-AF65-F5344CB8AC3E}">
        <p14:creationId xmlns:p14="http://schemas.microsoft.com/office/powerpoint/2010/main" val="123636670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619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47140-E761-4776-BB05-B90A68E34D64}" type="datetimeFigureOut">
              <a:rPr lang="en-US" smtClean="0"/>
              <a:t>8/31/2024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DF75C-1349-4428-A080-E4DEDA9691AA}" type="slidenum">
              <a:rPr lang="en-US" smtClean="0"/>
              <a:t>‹#›</a:t>
            </a:fld>
            <a:endParaRPr lang="en-US" dirty="0"/>
          </a:p>
        </p:txBody>
      </p:sp>
      <p:pic>
        <p:nvPicPr>
          <p:cNvPr id="7" name="Picture 2" descr="D:\1.PGPBA\01. Marketing\GL High Res Logos\Greatlearning Logo_160915.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737600" y="-25898"/>
            <a:ext cx="3149600" cy="327947"/>
          </a:xfrm>
          <a:prstGeom prst="rect">
            <a:avLst/>
          </a:prstGeom>
          <a:noFill/>
          <a:extLst>
            <a:ext uri="{909E8E84-426E-40DD-AFC4-6F175D3DCCD1}">
              <a14:hiddenFill xmlns:a14="http://schemas.microsoft.com/office/drawing/2010/main">
                <a:solidFill>
                  <a:srgbClr val="FFFFFF"/>
                </a:solidFill>
              </a14:hiddenFill>
            </a:ext>
          </a:extLst>
        </p:spPr>
      </p:pic>
      <p:sp>
        <p:nvSpPr>
          <p:cNvPr id="8" name="Round Diagonal Corner Rectangle 7"/>
          <p:cNvSpPr/>
          <p:nvPr/>
        </p:nvSpPr>
        <p:spPr>
          <a:xfrm>
            <a:off x="60035" y="84280"/>
            <a:ext cx="274783"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dirty="0"/>
          </a:p>
        </p:txBody>
      </p:sp>
      <p:sp>
        <p:nvSpPr>
          <p:cNvPr id="9" name="Round Diagonal Corner Rectangle 8"/>
          <p:cNvSpPr/>
          <p:nvPr/>
        </p:nvSpPr>
        <p:spPr>
          <a:xfrm>
            <a:off x="60035" y="2373076"/>
            <a:ext cx="274783"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dirty="0"/>
          </a:p>
        </p:txBody>
      </p:sp>
      <p:sp>
        <p:nvSpPr>
          <p:cNvPr id="10" name="Date Placeholder 3">
            <a:extLst>
              <a:ext uri="{FF2B5EF4-FFF2-40B4-BE49-F238E27FC236}">
                <a16:creationId xmlns:a16="http://schemas.microsoft.com/office/drawing/2014/main" id="{ECF2433B-E624-170D-6DBC-AB077E8A72EE}"/>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8/31/2024</a:t>
            </a:fld>
            <a:endParaRPr lang="en-US" sz="1100" dirty="0">
              <a:solidFill>
                <a:schemeClr val="accent2"/>
              </a:solidFill>
            </a:endParaRPr>
          </a:p>
        </p:txBody>
      </p:sp>
      <p:sp>
        <p:nvSpPr>
          <p:cNvPr id="11" name="Footer Placeholder 4">
            <a:extLst>
              <a:ext uri="{FF2B5EF4-FFF2-40B4-BE49-F238E27FC236}">
                <a16:creationId xmlns:a16="http://schemas.microsoft.com/office/drawing/2014/main" id="{1F09D770-49D6-97A6-9222-9D00C0D9133C}"/>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12" name="Slide Number Placeholder 5">
            <a:extLst>
              <a:ext uri="{FF2B5EF4-FFF2-40B4-BE49-F238E27FC236}">
                <a16:creationId xmlns:a16="http://schemas.microsoft.com/office/drawing/2014/main" id="{1BA3B9C8-F174-CB74-4371-446D9631E8D8}"/>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184001924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4" r:id="rId12"/>
    <p:sldLayoutId id="2147483705" r:id="rId13"/>
    <p:sldLayoutId id="2147483689" r:id="rId14"/>
    <p:sldLayoutId id="2147483690" r:id="rId15"/>
    <p:sldLayoutId id="2147483688" r:id="rId16"/>
    <p:sldLayoutId id="2147483681" r:id="rId17"/>
    <p:sldLayoutId id="2147483680" r:id="rId18"/>
    <p:sldLayoutId id="2147483677" r:id="rId1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customXml" Target="../ink/ink4.xml"/><Relationship Id="rId18" Type="http://schemas.openxmlformats.org/officeDocument/2006/relationships/image" Target="../media/image30.png"/><Relationship Id="rId26" Type="http://schemas.openxmlformats.org/officeDocument/2006/relationships/customXml" Target="../ink/ink14.xml"/><Relationship Id="rId21" Type="http://schemas.openxmlformats.org/officeDocument/2006/relationships/image" Target="../media/image31.png"/><Relationship Id="rId12" Type="http://schemas.openxmlformats.org/officeDocument/2006/relationships/image" Target="../media/image280.png"/><Relationship Id="rId17" Type="http://schemas.openxmlformats.org/officeDocument/2006/relationships/customXml" Target="../ink/ink7.xml"/><Relationship Id="rId25" Type="http://schemas.openxmlformats.org/officeDocument/2006/relationships/customXml" Target="../ink/ink13.xml"/><Relationship Id="rId2" Type="http://schemas.openxmlformats.org/officeDocument/2006/relationships/customXml" Target="../ink/ink1.xml"/><Relationship Id="rId16" Type="http://schemas.openxmlformats.org/officeDocument/2006/relationships/customXml" Target="../ink/ink6.xml"/><Relationship Id="rId20" Type="http://schemas.openxmlformats.org/officeDocument/2006/relationships/customXml" Target="../ink/ink9.xml"/><Relationship Id="rId1" Type="http://schemas.openxmlformats.org/officeDocument/2006/relationships/slideLayout" Target="../slideLayouts/slideLayout13.xml"/><Relationship Id="rId11" Type="http://schemas.openxmlformats.org/officeDocument/2006/relationships/customXml" Target="../ink/ink3.xml"/><Relationship Id="rId24" Type="http://schemas.openxmlformats.org/officeDocument/2006/relationships/customXml" Target="../ink/ink12.xml"/><Relationship Id="rId15" Type="http://schemas.openxmlformats.org/officeDocument/2006/relationships/image" Target="../media/image29.png"/><Relationship Id="rId23" Type="http://schemas.openxmlformats.org/officeDocument/2006/relationships/customXml" Target="../ink/ink11.xml"/><Relationship Id="rId28" Type="http://schemas.openxmlformats.org/officeDocument/2006/relationships/image" Target="../media/image22.png"/><Relationship Id="rId10" Type="http://schemas.openxmlformats.org/officeDocument/2006/relationships/image" Target="../media/image270.png"/><Relationship Id="rId19" Type="http://schemas.openxmlformats.org/officeDocument/2006/relationships/customXml" Target="../ink/ink8.xml"/><Relationship Id="rId9" Type="http://schemas.openxmlformats.org/officeDocument/2006/relationships/customXml" Target="../ink/ink2.xml"/><Relationship Id="rId14" Type="http://schemas.openxmlformats.org/officeDocument/2006/relationships/customXml" Target="../ink/ink5.xml"/><Relationship Id="rId22" Type="http://schemas.openxmlformats.org/officeDocument/2006/relationships/customXml" Target="../ink/ink10.xml"/><Relationship Id="rId27" Type="http://schemas.openxmlformats.org/officeDocument/2006/relationships/customXml" Target="../ink/ink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CF44-EFC9-29E7-1F88-02105597A8D0}"/>
              </a:ext>
            </a:extLst>
          </p:cNvPr>
          <p:cNvSpPr>
            <a:spLocks noGrp="1"/>
          </p:cNvSpPr>
          <p:nvPr>
            <p:ph type="title"/>
          </p:nvPr>
        </p:nvSpPr>
        <p:spPr>
          <a:xfrm>
            <a:off x="417095" y="0"/>
            <a:ext cx="10972800" cy="1143000"/>
          </a:xfrm>
        </p:spPr>
        <p:txBody>
          <a:bodyPr>
            <a:normAutofit/>
          </a:bodyPr>
          <a:lstStyle/>
          <a:p>
            <a:r>
              <a:rPr lang="en-IN" sz="4000" b="1" dirty="0">
                <a:latin typeface="Times New Roman" panose="02020603050405020304" pitchFamily="18" charset="0"/>
                <a:cs typeface="Times New Roman" panose="02020603050405020304" pitchFamily="18" charset="0"/>
              </a:rPr>
              <a:t>PROJECT OVERVIEW</a:t>
            </a:r>
          </a:p>
        </p:txBody>
      </p:sp>
      <p:sp>
        <p:nvSpPr>
          <p:cNvPr id="3" name="Content Placeholder 2">
            <a:extLst>
              <a:ext uri="{FF2B5EF4-FFF2-40B4-BE49-F238E27FC236}">
                <a16:creationId xmlns:a16="http://schemas.microsoft.com/office/drawing/2014/main" id="{6DA0F41F-CC9A-9ADE-2EF6-76CA295BC329}"/>
              </a:ext>
            </a:extLst>
          </p:cNvPr>
          <p:cNvSpPr>
            <a:spLocks noGrp="1"/>
          </p:cNvSpPr>
          <p:nvPr>
            <p:ph idx="1"/>
          </p:nvPr>
        </p:nvSpPr>
        <p:spPr>
          <a:xfrm>
            <a:off x="830981" y="1143000"/>
            <a:ext cx="10972800" cy="5402179"/>
          </a:xfrm>
        </p:spPr>
        <p:txBody>
          <a:bodyPr>
            <a:noAutofit/>
          </a:bodyPr>
          <a:lstStyle/>
          <a:p>
            <a:pPr algn="just">
              <a:spcBef>
                <a:spcPts val="0"/>
              </a:spcBef>
            </a:pPr>
            <a:r>
              <a:rPr lang="en-IN" sz="2000" b="1" dirty="0">
                <a:effectLst/>
                <a:latin typeface="Times New Roman" panose="02020603050405020304" pitchFamily="18" charset="0"/>
                <a:ea typeface="Proxima Nova"/>
                <a:cs typeface="Times New Roman" panose="02020603050405020304" pitchFamily="18" charset="0"/>
              </a:rPr>
              <a:t>Goal: </a:t>
            </a:r>
            <a:r>
              <a:rPr lang="en-US" sz="2000" dirty="0">
                <a:latin typeface="Times New Roman" panose="02020603050405020304" pitchFamily="18" charset="0"/>
                <a:cs typeface="Times New Roman" panose="02020603050405020304" pitchFamily="18" charset="0"/>
              </a:rPr>
              <a:t>Utilizing data science techniques to predict risk of  heart attack.</a:t>
            </a:r>
            <a:endParaRPr lang="en-IN" sz="2000" dirty="0">
              <a:effectLst/>
              <a:latin typeface="Times New Roman" panose="02020603050405020304" pitchFamily="18" charset="0"/>
              <a:ea typeface="Proxima Nova"/>
              <a:cs typeface="Times New Roman" panose="02020603050405020304" pitchFamily="18" charset="0"/>
            </a:endParaRPr>
          </a:p>
          <a:p>
            <a:pPr algn="just">
              <a:spcBef>
                <a:spcPts val="0"/>
              </a:spcBef>
            </a:pPr>
            <a:r>
              <a:rPr lang="en-IN" sz="2000" b="1" dirty="0">
                <a:effectLst/>
                <a:latin typeface="Times New Roman" panose="02020603050405020304" pitchFamily="18" charset="0"/>
                <a:ea typeface="Proxima Nova"/>
                <a:cs typeface="Times New Roman" panose="02020603050405020304" pitchFamily="18" charset="0"/>
              </a:rPr>
              <a:t>Domain: </a:t>
            </a:r>
            <a:r>
              <a:rPr lang="en-IN" sz="2000" dirty="0">
                <a:effectLst/>
                <a:latin typeface="Times New Roman" panose="02020603050405020304" pitchFamily="18" charset="0"/>
                <a:ea typeface="Proxima Nova"/>
                <a:cs typeface="Times New Roman" panose="02020603050405020304" pitchFamily="18" charset="0"/>
              </a:rPr>
              <a:t>Healthcare</a:t>
            </a:r>
          </a:p>
          <a:p>
            <a:pPr algn="just">
              <a:spcBef>
                <a:spcPts val="0"/>
              </a:spcBef>
            </a:pPr>
            <a:endParaRPr lang="en-IN" sz="2000" b="1" dirty="0">
              <a:effectLst/>
              <a:latin typeface="Times New Roman" panose="02020603050405020304" pitchFamily="18" charset="0"/>
              <a:ea typeface="Proxima Nova"/>
              <a:cs typeface="Times New Roman" panose="02020603050405020304" pitchFamily="18" charset="0"/>
            </a:endParaRPr>
          </a:p>
          <a:p>
            <a:pPr algn="just">
              <a:spcBef>
                <a:spcPts val="0"/>
              </a:spcBef>
            </a:pPr>
            <a:r>
              <a:rPr lang="en-IN" sz="2000" b="1" dirty="0">
                <a:effectLst/>
                <a:latin typeface="Times New Roman" panose="02020603050405020304" pitchFamily="18" charset="0"/>
                <a:ea typeface="Proxima Nova"/>
                <a:cs typeface="Times New Roman" panose="02020603050405020304" pitchFamily="18" charset="0"/>
              </a:rPr>
              <a:t>Dataset : </a:t>
            </a:r>
            <a:r>
              <a:rPr lang="en-IN" sz="2000" dirty="0">
                <a:effectLst/>
                <a:latin typeface="Times New Roman" panose="02020603050405020304" pitchFamily="18" charset="0"/>
                <a:ea typeface="Proxima Nova"/>
                <a:cs typeface="Times New Roman" panose="02020603050405020304" pitchFamily="18" charset="0"/>
              </a:rPr>
              <a:t>"Indicators of Heart Disease (2022 UPDATE)" </a:t>
            </a:r>
          </a:p>
          <a:p>
            <a:pPr marL="0" indent="0" algn="just">
              <a:spcBef>
                <a:spcPts val="0"/>
              </a:spcBef>
              <a:buNone/>
            </a:pPr>
            <a:endParaRPr lang="en-IN" sz="2000" dirty="0">
              <a:effectLst/>
              <a:latin typeface="Times New Roman" panose="02020603050405020304" pitchFamily="18" charset="0"/>
              <a:ea typeface="Proxima Nova"/>
              <a:cs typeface="Times New Roman" panose="02020603050405020304" pitchFamily="18" charset="0"/>
            </a:endParaRPr>
          </a:p>
          <a:p>
            <a:pPr algn="just">
              <a:spcBef>
                <a:spcPts val="0"/>
              </a:spcBef>
            </a:pPr>
            <a:r>
              <a:rPr lang="en-IN" sz="2000" b="1" dirty="0">
                <a:effectLst/>
                <a:latin typeface="Times New Roman" panose="02020603050405020304" pitchFamily="18" charset="0"/>
                <a:ea typeface="Proxima Nova"/>
                <a:cs typeface="Times New Roman" panose="02020603050405020304" pitchFamily="18" charset="0"/>
              </a:rPr>
              <a:t>Source: </a:t>
            </a:r>
            <a:r>
              <a:rPr lang="en-IN" sz="2000" dirty="0">
                <a:effectLst/>
                <a:latin typeface="Times New Roman" panose="02020603050405020304" pitchFamily="18" charset="0"/>
                <a:ea typeface="Proxima Nova"/>
                <a:cs typeface="Times New Roman" panose="02020603050405020304" pitchFamily="18" charset="0"/>
              </a:rPr>
              <a:t>CDC's Behavioural Risk Factor Surveillance System (BRFSS). – available at Kaggle</a:t>
            </a:r>
          </a:p>
          <a:p>
            <a:pPr marL="0" indent="0" algn="just">
              <a:spcBef>
                <a:spcPts val="0"/>
              </a:spcBef>
              <a:buNone/>
            </a:pPr>
            <a:endParaRPr lang="en-IN" sz="2000" dirty="0">
              <a:latin typeface="Times New Roman" panose="02020603050405020304" pitchFamily="18" charset="0"/>
              <a:cs typeface="Times New Roman" panose="02020603050405020304" pitchFamily="18" charset="0"/>
            </a:endParaRPr>
          </a:p>
          <a:p>
            <a:pPr algn="just">
              <a:spcBef>
                <a:spcPts val="0"/>
              </a:spcBef>
            </a:pPr>
            <a:r>
              <a:rPr lang="en-IN" sz="2000" dirty="0">
                <a:effectLst/>
                <a:latin typeface="Times New Roman" panose="02020603050405020304" pitchFamily="18" charset="0"/>
                <a:ea typeface="Proxima Nova"/>
                <a:cs typeface="Times New Roman" panose="02020603050405020304" pitchFamily="18" charset="0"/>
              </a:rPr>
              <a:t>Heart attacks represent a pervasive and critical health challenge globally, necessitating a paradigm shift in risk assessment methodologies. </a:t>
            </a:r>
          </a:p>
          <a:p>
            <a:pPr algn="just">
              <a:spcBef>
                <a:spcPts val="0"/>
              </a:spcBef>
            </a:pPr>
            <a:r>
              <a:rPr lang="en-US" sz="2000" dirty="0">
                <a:effectLst/>
                <a:latin typeface="Times New Roman" panose="02020603050405020304" pitchFamily="18" charset="0"/>
                <a:ea typeface="Proxima Nova"/>
                <a:cs typeface="Times New Roman" panose="02020603050405020304" pitchFamily="18" charset="0"/>
              </a:rPr>
              <a:t>By analyzing available data and identifying key risk factors, we aim to enhance existing risk assessment practices and support informed decision-making in healthcare.</a:t>
            </a:r>
            <a:endParaRPr lang="en-IN" sz="2000" dirty="0">
              <a:effectLst/>
              <a:latin typeface="Times New Roman" panose="02020603050405020304" pitchFamily="18" charset="0"/>
              <a:ea typeface="Proxima Nova"/>
              <a:cs typeface="Times New Roman" panose="02020603050405020304" pitchFamily="18" charset="0"/>
            </a:endParaRPr>
          </a:p>
          <a:p>
            <a:pPr marL="0" indent="0" algn="just">
              <a:spcBef>
                <a:spcPts val="0"/>
              </a:spcBef>
              <a:buNone/>
            </a:pPr>
            <a:endParaRPr lang="en-IN" sz="2000" dirty="0">
              <a:effectLst/>
              <a:latin typeface="Times New Roman" panose="02020603050405020304" pitchFamily="18" charset="0"/>
              <a:ea typeface="Proxima Nova"/>
              <a:cs typeface="Times New Roman" panose="02020603050405020304" pitchFamily="18" charset="0"/>
            </a:endParaRPr>
          </a:p>
          <a:p>
            <a:pPr algn="just">
              <a:spcBef>
                <a:spcPts val="0"/>
              </a:spcBef>
            </a:pPr>
            <a:r>
              <a:rPr lang="en-IN" sz="2000" b="1" dirty="0">
                <a:latin typeface="Times New Roman" panose="02020603050405020304" pitchFamily="18" charset="0"/>
                <a:ea typeface="Proxima Nova"/>
                <a:cs typeface="Times New Roman" panose="02020603050405020304" pitchFamily="18" charset="0"/>
              </a:rPr>
              <a:t>Current Practices: </a:t>
            </a:r>
            <a:r>
              <a:rPr lang="en-US" sz="2000" dirty="0">
                <a:solidFill>
                  <a:schemeClr val="tx1"/>
                </a:solidFill>
                <a:latin typeface="Times New Roman" panose="02020603050405020304" pitchFamily="18" charset="0"/>
                <a:cs typeface="Times New Roman" panose="02020603050405020304" pitchFamily="18" charset="0"/>
              </a:rPr>
              <a:t>Framingham Risk Score (FRS), Electronic health records (EHR), Advanced imaging techniques</a:t>
            </a:r>
            <a:endParaRPr lang="en-IN" sz="2000" dirty="0">
              <a:latin typeface="Times New Roman" panose="02020603050405020304" pitchFamily="18" charset="0"/>
              <a:cs typeface="Times New Roman" panose="02020603050405020304" pitchFamily="18" charset="0"/>
            </a:endParaRPr>
          </a:p>
          <a:p>
            <a:pPr lvl="1" algn="just">
              <a:spcBef>
                <a:spcPts val="0"/>
              </a:spcBef>
            </a:pPr>
            <a:r>
              <a:rPr lang="en-IN" sz="2000" dirty="0">
                <a:effectLst/>
                <a:latin typeface="Times New Roman" panose="02020603050405020304" pitchFamily="18" charset="0"/>
                <a:ea typeface="Proxima Nova"/>
                <a:cs typeface="Times New Roman" panose="02020603050405020304" pitchFamily="18" charset="0"/>
              </a:rPr>
              <a:t>Rather than replacing current practices, our project seeks to elevate them</a:t>
            </a:r>
            <a:r>
              <a:rPr lang="en-IN" sz="2000" dirty="0">
                <a:latin typeface="Times New Roman" panose="02020603050405020304" pitchFamily="18" charset="0"/>
                <a:ea typeface="Proxima Nova"/>
                <a:cs typeface="Times New Roman" panose="02020603050405020304" pitchFamily="18" charset="0"/>
              </a:rPr>
              <a:t> t</a:t>
            </a:r>
            <a:r>
              <a:rPr lang="en-IN" sz="2000" dirty="0">
                <a:effectLst/>
                <a:latin typeface="Times New Roman" panose="02020603050405020304" pitchFamily="18" charset="0"/>
                <a:ea typeface="Proxima Nova"/>
                <a:cs typeface="Times New Roman" panose="02020603050405020304" pitchFamily="18" charset="0"/>
              </a:rPr>
              <a:t>hrough meticulous optimization of available data.</a:t>
            </a:r>
          </a:p>
          <a:p>
            <a:pPr marL="0" indent="0" algn="just">
              <a:spcBef>
                <a:spcPts val="0"/>
              </a:spcBef>
              <a:buNone/>
            </a:pPr>
            <a:endParaRPr lang="en-IN" sz="1600" dirty="0">
              <a:latin typeface="Times New Roman" panose="02020603050405020304" pitchFamily="18" charset="0"/>
              <a:ea typeface="Proxima Nova"/>
              <a:cs typeface="Times New Roman" panose="02020603050405020304" pitchFamily="18" charset="0"/>
            </a:endParaRPr>
          </a:p>
          <a:p>
            <a:pPr algn="just">
              <a:spcBef>
                <a:spcPts val="0"/>
              </a:spcBef>
            </a:pPr>
            <a:endParaRPr lang="en-IN"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B677D28-F7BD-6548-D7D4-76B8448819B1}"/>
              </a:ext>
            </a:extLst>
          </p:cNvPr>
          <p:cNvSpPr>
            <a:spLocks noGrp="1"/>
          </p:cNvSpPr>
          <p:nvPr>
            <p:ph type="dt" sz="half" idx="10"/>
          </p:nvPr>
        </p:nvSpPr>
        <p:spPr/>
        <p:txBody>
          <a:bodyPr/>
          <a:lstStyle/>
          <a:p>
            <a:fld id="{B8C89DCF-55DB-48FB-8813-44CD8C53EFAF}" type="datetime1">
              <a:rPr lang="en-US" smtClean="0"/>
              <a:t>8/31/2024</a:t>
            </a:fld>
            <a:endParaRPr lang="en-US" dirty="0"/>
          </a:p>
        </p:txBody>
      </p:sp>
      <p:sp>
        <p:nvSpPr>
          <p:cNvPr id="5" name="Rectangle: Rounded Corners 4">
            <a:extLst>
              <a:ext uri="{FF2B5EF4-FFF2-40B4-BE49-F238E27FC236}">
                <a16:creationId xmlns:a16="http://schemas.microsoft.com/office/drawing/2014/main" id="{C8EBACEC-45D3-79CE-0191-46FFFF00AD3C}"/>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94039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6ACC-1091-B666-FA55-6AD2C021A7F9}"/>
              </a:ext>
            </a:extLst>
          </p:cNvPr>
          <p:cNvSpPr>
            <a:spLocks noGrp="1"/>
          </p:cNvSpPr>
          <p:nvPr>
            <p:ph type="title"/>
          </p:nvPr>
        </p:nvSpPr>
        <p:spPr>
          <a:xfrm>
            <a:off x="2171700" y="158262"/>
            <a:ext cx="8229600" cy="490538"/>
          </a:xfrm>
        </p:spPr>
        <p:txBody>
          <a:bodyPr>
            <a:noAutofit/>
          </a:bodyPr>
          <a:lstStyle/>
          <a:p>
            <a:r>
              <a:rPr lang="en-IN" sz="4000" b="1" dirty="0">
                <a:latin typeface="Times New Roman" panose="02020603050405020304" pitchFamily="18" charset="0"/>
                <a:cs typeface="Times New Roman" panose="02020603050405020304" pitchFamily="18" charset="0"/>
              </a:rPr>
              <a:t>Mental Health</a:t>
            </a:r>
          </a:p>
        </p:txBody>
      </p:sp>
      <p:sp>
        <p:nvSpPr>
          <p:cNvPr id="3" name="Content Placeholder 2">
            <a:extLst>
              <a:ext uri="{FF2B5EF4-FFF2-40B4-BE49-F238E27FC236}">
                <a16:creationId xmlns:a16="http://schemas.microsoft.com/office/drawing/2014/main" id="{8AD0B9ED-B050-8DB0-9EEA-F5264DAB1B15}"/>
              </a:ext>
            </a:extLst>
          </p:cNvPr>
          <p:cNvSpPr>
            <a:spLocks noGrp="1"/>
          </p:cNvSpPr>
          <p:nvPr>
            <p:ph idx="1"/>
          </p:nvPr>
        </p:nvSpPr>
        <p:spPr>
          <a:xfrm>
            <a:off x="1270000" y="975946"/>
            <a:ext cx="9804400" cy="1676400"/>
          </a:xfrm>
        </p:spPr>
        <p:txBody>
          <a:bodyPr>
            <a:normAutofit/>
          </a:bodyPr>
          <a:lstStyle/>
          <a:p>
            <a:pPr algn="just"/>
            <a:r>
              <a:rPr lang="en-US" sz="1800" dirty="0">
                <a:solidFill>
                  <a:srgbClr val="000000"/>
                </a:solidFill>
                <a:latin typeface="Times New Roman" panose="02020603050405020304" pitchFamily="18" charset="0"/>
                <a:cs typeface="Times New Roman" panose="02020603050405020304" pitchFamily="18" charset="0"/>
              </a:rPr>
              <a:t>Outliers showed that people with poor mental health  51.8% had depressive disorders. </a:t>
            </a:r>
          </a:p>
          <a:p>
            <a:pPr algn="just"/>
            <a:r>
              <a:rPr lang="en-US" sz="1800" dirty="0">
                <a:solidFill>
                  <a:srgbClr val="000000"/>
                </a:solidFill>
                <a:latin typeface="Times New Roman" panose="02020603050405020304" pitchFamily="18" charset="0"/>
                <a:cs typeface="Times New Roman" panose="02020603050405020304" pitchFamily="18" charset="0"/>
              </a:rPr>
              <a:t>Last health check up is mostly within last 1 year.</a:t>
            </a:r>
          </a:p>
          <a:p>
            <a:pPr algn="just"/>
            <a:r>
              <a:rPr lang="en-US" sz="1800" dirty="0">
                <a:solidFill>
                  <a:srgbClr val="000000"/>
                </a:solidFill>
                <a:latin typeface="Times New Roman" panose="02020603050405020304" pitchFamily="18" charset="0"/>
                <a:cs typeface="Times New Roman" panose="02020603050405020304" pitchFamily="18" charset="0"/>
              </a:rPr>
              <a:t>Those with more mental health days are sleeping for less hours.</a:t>
            </a:r>
          </a:p>
          <a:p>
            <a:endParaRPr lang="en-IN" sz="1800"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0EB2F9E1-7E71-06E9-3573-1DC637A1E78B}"/>
              </a:ext>
            </a:extLst>
          </p:cNvPr>
          <p:cNvGrpSpPr/>
          <p:nvPr/>
        </p:nvGrpSpPr>
        <p:grpSpPr>
          <a:xfrm>
            <a:off x="1767254" y="2101362"/>
            <a:ext cx="8443546" cy="4205654"/>
            <a:chOff x="1143000" y="2286000"/>
            <a:chExt cx="6781800" cy="3810000"/>
          </a:xfrm>
        </p:grpSpPr>
        <p:pic>
          <p:nvPicPr>
            <p:cNvPr id="9" name="Picture 8">
              <a:extLst>
                <a:ext uri="{FF2B5EF4-FFF2-40B4-BE49-F238E27FC236}">
                  <a16:creationId xmlns:a16="http://schemas.microsoft.com/office/drawing/2014/main" id="{D14C6010-F6A0-1521-E666-574145BD9A76}"/>
                </a:ext>
              </a:extLst>
            </p:cNvPr>
            <p:cNvPicPr>
              <a:picLocks noChangeAspect="1"/>
            </p:cNvPicPr>
            <p:nvPr/>
          </p:nvPicPr>
          <p:blipFill rotWithShape="1">
            <a:blip r:embed="rId2"/>
            <a:srcRect l="12500" t="27778" r="13334" b="47037"/>
            <a:stretch/>
          </p:blipFill>
          <p:spPr>
            <a:xfrm>
              <a:off x="1143000" y="2286000"/>
              <a:ext cx="6781800" cy="1295400"/>
            </a:xfrm>
            <a:prstGeom prst="rect">
              <a:avLst/>
            </a:prstGeom>
          </p:spPr>
        </p:pic>
        <p:pic>
          <p:nvPicPr>
            <p:cNvPr id="11" name="Picture 10">
              <a:extLst>
                <a:ext uri="{FF2B5EF4-FFF2-40B4-BE49-F238E27FC236}">
                  <a16:creationId xmlns:a16="http://schemas.microsoft.com/office/drawing/2014/main" id="{7848003A-BCE8-B7D1-27A9-12C5ED9775C9}"/>
                </a:ext>
              </a:extLst>
            </p:cNvPr>
            <p:cNvPicPr>
              <a:picLocks noChangeAspect="1"/>
            </p:cNvPicPr>
            <p:nvPr/>
          </p:nvPicPr>
          <p:blipFill rotWithShape="1">
            <a:blip r:embed="rId3"/>
            <a:srcRect l="20833" t="24814" r="13043" b="26296"/>
            <a:stretch/>
          </p:blipFill>
          <p:spPr>
            <a:xfrm>
              <a:off x="1878458" y="3581400"/>
              <a:ext cx="6046342" cy="2514600"/>
            </a:xfrm>
            <a:prstGeom prst="rect">
              <a:avLst/>
            </a:prstGeom>
          </p:spPr>
        </p:pic>
      </p:grpSp>
      <p:sp>
        <p:nvSpPr>
          <p:cNvPr id="4" name="Rectangle 3">
            <a:extLst>
              <a:ext uri="{FF2B5EF4-FFF2-40B4-BE49-F238E27FC236}">
                <a16:creationId xmlns:a16="http://schemas.microsoft.com/office/drawing/2014/main" id="{E6CE7A4E-F4DC-DACC-CF2F-9FC530D72C4F}"/>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82828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4817-4C4F-D655-4588-EDD4A0979CC6}"/>
              </a:ext>
            </a:extLst>
          </p:cNvPr>
          <p:cNvSpPr>
            <a:spLocks noGrp="1"/>
          </p:cNvSpPr>
          <p:nvPr>
            <p:ph type="title"/>
          </p:nvPr>
        </p:nvSpPr>
        <p:spPr>
          <a:xfrm>
            <a:off x="1981200" y="395287"/>
            <a:ext cx="8229600" cy="673101"/>
          </a:xfrm>
        </p:spPr>
        <p:txBody>
          <a:bodyPr>
            <a:normAutofit fontScale="90000"/>
          </a:bodyPr>
          <a:lstStyle/>
          <a:p>
            <a:r>
              <a:rPr lang="en-IN" b="1" dirty="0">
                <a:latin typeface="Times New Roman" panose="02020603050405020304" pitchFamily="18" charset="0"/>
                <a:cs typeface="Times New Roman" panose="02020603050405020304" pitchFamily="18" charset="0"/>
              </a:rPr>
              <a:t>Sleep</a:t>
            </a:r>
          </a:p>
        </p:txBody>
      </p:sp>
      <p:sp>
        <p:nvSpPr>
          <p:cNvPr id="3" name="Content Placeholder 2">
            <a:extLst>
              <a:ext uri="{FF2B5EF4-FFF2-40B4-BE49-F238E27FC236}">
                <a16:creationId xmlns:a16="http://schemas.microsoft.com/office/drawing/2014/main" id="{F59D9001-33D0-517F-F14F-BB98C3F1833E}"/>
              </a:ext>
            </a:extLst>
          </p:cNvPr>
          <p:cNvSpPr>
            <a:spLocks noGrp="1"/>
          </p:cNvSpPr>
          <p:nvPr>
            <p:ph idx="1"/>
          </p:nvPr>
        </p:nvSpPr>
        <p:spPr>
          <a:xfrm>
            <a:off x="1435100" y="1166020"/>
            <a:ext cx="9220200" cy="2948781"/>
          </a:xfrm>
        </p:spPr>
        <p:txBody>
          <a:bodyPr>
            <a:normAutofit/>
          </a:bodyPr>
          <a:lstStyle/>
          <a:p>
            <a:pPr algn="jus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Few number of outliers at higher end (above 20) compared to lower end (below 5).</a:t>
            </a:r>
          </a:p>
          <a:p>
            <a:pPr algn="jus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Last Check up time within last 1 year is high. Compared to other physical comorbidities more number of people had depressive disorders around 39.7%.</a:t>
            </a:r>
          </a:p>
          <a:p>
            <a:pPr algn="jus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Among these 47.3% are having arthritis. 34.5% have difficulty in walking. </a:t>
            </a:r>
          </a:p>
          <a:p>
            <a:pPr algn="jus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50.1% of them have done Chest-scan suggesting some physical comorbidities.</a:t>
            </a:r>
          </a:p>
          <a:p>
            <a:pPr algn="jus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Detailed analysis with sleep hour 1 (total 1154) shows some or the other physical or mental comorbidities.</a:t>
            </a:r>
          </a:p>
          <a:p>
            <a:pPr algn="jus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At 24 hours sleep few people do not show significant pattern.</a:t>
            </a: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23834B0-CA1F-1AAE-613D-2179892A4562}"/>
              </a:ext>
            </a:extLst>
          </p:cNvPr>
          <p:cNvPicPr>
            <a:picLocks noChangeAspect="1"/>
          </p:cNvPicPr>
          <p:nvPr/>
        </p:nvPicPr>
        <p:blipFill rotWithShape="1">
          <a:blip r:embed="rId2"/>
          <a:srcRect t="50000" r="2500" b="21852"/>
          <a:stretch/>
        </p:blipFill>
        <p:spPr>
          <a:xfrm>
            <a:off x="1841500" y="3651376"/>
            <a:ext cx="8915400" cy="2740631"/>
          </a:xfrm>
          <a:prstGeom prst="rect">
            <a:avLst/>
          </a:prstGeom>
        </p:spPr>
      </p:pic>
      <p:sp>
        <p:nvSpPr>
          <p:cNvPr id="4" name="Rectangle 3">
            <a:extLst>
              <a:ext uri="{FF2B5EF4-FFF2-40B4-BE49-F238E27FC236}">
                <a16:creationId xmlns:a16="http://schemas.microsoft.com/office/drawing/2014/main" id="{33416606-5D13-A738-5A7F-C8C610E013A9}"/>
              </a:ext>
            </a:extLst>
          </p:cNvPr>
          <p:cNvSpPr/>
          <p:nvPr/>
        </p:nvSpPr>
        <p:spPr>
          <a:xfrm flipH="1">
            <a:off x="679939" y="6392008"/>
            <a:ext cx="1858723" cy="208150"/>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50851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0C58-0B43-AC59-48E0-000F8B3C7832}"/>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Outliers - Height, Weight and BMI</a:t>
            </a:r>
          </a:p>
        </p:txBody>
      </p:sp>
      <p:sp>
        <p:nvSpPr>
          <p:cNvPr id="3" name="Content Placeholder 2">
            <a:extLst>
              <a:ext uri="{FF2B5EF4-FFF2-40B4-BE49-F238E27FC236}">
                <a16:creationId xmlns:a16="http://schemas.microsoft.com/office/drawing/2014/main" id="{827A50C0-69CC-11E4-9B7E-B918E105A8B5}"/>
              </a:ext>
            </a:extLst>
          </p:cNvPr>
          <p:cNvSpPr>
            <a:spLocks noGrp="1"/>
          </p:cNvSpPr>
          <p:nvPr>
            <p:ph idx="1"/>
          </p:nvPr>
        </p:nvSpPr>
        <p:spPr>
          <a:xfrm>
            <a:off x="741145" y="1416970"/>
            <a:ext cx="10841255" cy="4995860"/>
          </a:xfrm>
        </p:spPr>
        <p:txBody>
          <a:bodyPr>
            <a:normAutofit fontScale="92500" lnSpcReduction="20000"/>
          </a:bodyPr>
          <a:lstStyle/>
          <a:p>
            <a:pPr algn="just">
              <a:lnSpc>
                <a:spcPct val="150000"/>
              </a:lnSpc>
            </a:pPr>
            <a:r>
              <a:rPr lang="en-IN" sz="2400" dirty="0">
                <a:latin typeface="Times New Roman" panose="02020603050405020304" pitchFamily="18" charset="0"/>
                <a:cs typeface="Times New Roman" panose="02020603050405020304" pitchFamily="18" charset="0"/>
              </a:rPr>
              <a:t>As per US statistics report by CDC (2020) and Forbes prevalence of obesity in US is high - 41-45%</a:t>
            </a:r>
          </a:p>
          <a:p>
            <a:pPr algn="just">
              <a:lnSpc>
                <a:spcPct val="150000"/>
              </a:lnSpc>
            </a:pPr>
            <a:r>
              <a:rPr lang="en-IN" sz="2400" dirty="0">
                <a:latin typeface="Times New Roman" panose="02020603050405020304" pitchFamily="18" charset="0"/>
                <a:cs typeface="Times New Roman" panose="02020603050405020304" pitchFamily="18" charset="0"/>
              </a:rPr>
              <a:t>This justifies median and mean values for weight and BMI</a:t>
            </a:r>
          </a:p>
          <a:p>
            <a:pPr algn="just">
              <a:lnSpc>
                <a:spcPct val="150000"/>
              </a:lnSpc>
            </a:pPr>
            <a:r>
              <a:rPr lang="en-IN" sz="2400" dirty="0">
                <a:latin typeface="Times New Roman" panose="02020603050405020304" pitchFamily="18" charset="0"/>
                <a:cs typeface="Times New Roman" panose="02020603050405020304" pitchFamily="18" charset="0"/>
              </a:rPr>
              <a:t>Small proportion of population showing high outliers.</a:t>
            </a:r>
          </a:p>
          <a:p>
            <a:pPr algn="just">
              <a:lnSpc>
                <a:spcPct val="150000"/>
              </a:lnSpc>
            </a:pPr>
            <a:r>
              <a:rPr lang="en-IN" sz="2400" dirty="0">
                <a:latin typeface="Times New Roman" panose="02020603050405020304" pitchFamily="18" charset="0"/>
                <a:cs typeface="Times New Roman" panose="02020603050405020304" pitchFamily="18" charset="0"/>
              </a:rPr>
              <a:t> e.g.  </a:t>
            </a:r>
          </a:p>
          <a:p>
            <a:pPr marL="0" indent="0" algn="just">
              <a:lnSpc>
                <a:spcPct val="150000"/>
              </a:lnSpc>
              <a:buNone/>
            </a:pPr>
            <a:r>
              <a:rPr lang="en-IN" sz="2400" dirty="0">
                <a:latin typeface="Times New Roman" panose="02020603050405020304" pitchFamily="18" charset="0"/>
                <a:cs typeface="Times New Roman" panose="02020603050405020304" pitchFamily="18" charset="0"/>
              </a:rPr>
              <a:t>- BMI&gt;45 </a:t>
            </a:r>
            <a:r>
              <a:rPr lang="en-IN" sz="2400" dirty="0">
                <a:latin typeface="Times New Roman" panose="02020603050405020304" pitchFamily="18" charset="0"/>
                <a:cs typeface="Times New Roman" panose="02020603050405020304" pitchFamily="18" charset="0"/>
                <a:sym typeface="Wingdings" panose="05000000000000000000" pitchFamily="2" charset="2"/>
              </a:rPr>
              <a:t> 8805 Observation – arthritis, chest scan, poor general heath is common among them.</a:t>
            </a:r>
          </a:p>
          <a:p>
            <a:pPr marL="0" indent="0" algn="just">
              <a:lnSpc>
                <a:spcPct val="150000"/>
              </a:lnSpc>
              <a:buNone/>
            </a:pPr>
            <a:r>
              <a:rPr lang="en-IN" sz="2400" dirty="0">
                <a:latin typeface="Times New Roman" panose="02020603050405020304" pitchFamily="18" charset="0"/>
                <a:cs typeface="Times New Roman" panose="02020603050405020304" pitchFamily="18" charset="0"/>
                <a:sym typeface="Wingdings" panose="05000000000000000000" pitchFamily="2" charset="2"/>
              </a:rPr>
              <a:t>- Weight &gt; 150 kg  3378 records, &gt; 250  34 records</a:t>
            </a:r>
          </a:p>
          <a:p>
            <a:pPr marL="0" indent="0" algn="just">
              <a:lnSpc>
                <a:spcPct val="150000"/>
              </a:lnSpc>
              <a:buNone/>
            </a:pPr>
            <a:r>
              <a:rPr lang="en-IN" sz="2400" dirty="0">
                <a:latin typeface="Times New Roman" panose="02020603050405020304" pitchFamily="18" charset="0"/>
                <a:cs typeface="Times New Roman" panose="02020603050405020304" pitchFamily="18" charset="0"/>
                <a:sym typeface="Wingdings" panose="05000000000000000000" pitchFamily="2" charset="2"/>
              </a:rPr>
              <a:t>- Cannot obtain clarification </a:t>
            </a:r>
          </a:p>
          <a:p>
            <a:pPr marL="0" indent="0" algn="just">
              <a:lnSpc>
                <a:spcPct val="150000"/>
              </a:lnSpc>
              <a:buNone/>
            </a:pPr>
            <a:r>
              <a:rPr lang="en-IN" sz="2400" dirty="0">
                <a:latin typeface="Times New Roman" panose="02020603050405020304" pitchFamily="18" charset="0"/>
                <a:cs typeface="Times New Roman" panose="02020603050405020304" pitchFamily="18" charset="0"/>
                <a:sym typeface="Wingdings" panose="05000000000000000000" pitchFamily="2" charset="2"/>
              </a:rPr>
              <a:t>- Try Model dropping/ capping higher end outliers.</a:t>
            </a:r>
          </a:p>
          <a:p>
            <a:pPr marL="0" indent="0" algn="just">
              <a:lnSpc>
                <a:spcPct val="150000"/>
              </a:lnSpc>
              <a:buNone/>
            </a:pPr>
            <a:endParaRPr lang="en-IN" sz="1800" dirty="0">
              <a:latin typeface="Times New Roman" panose="02020603050405020304" pitchFamily="18" charset="0"/>
              <a:cs typeface="Times New Roman" panose="02020603050405020304" pitchFamily="18" charset="0"/>
            </a:endParaRPr>
          </a:p>
          <a:p>
            <a:endParaRPr lang="en-IN" dirty="0"/>
          </a:p>
          <a:p>
            <a:endParaRPr lang="en-IN" dirty="0"/>
          </a:p>
        </p:txBody>
      </p:sp>
      <p:sp>
        <p:nvSpPr>
          <p:cNvPr id="5" name="Rectangle 4">
            <a:extLst>
              <a:ext uri="{FF2B5EF4-FFF2-40B4-BE49-F238E27FC236}">
                <a16:creationId xmlns:a16="http://schemas.microsoft.com/office/drawing/2014/main" id="{8124A47A-DD62-1C96-25BC-F5FA78BCA665}"/>
              </a:ext>
            </a:extLst>
          </p:cNvPr>
          <p:cNvSpPr/>
          <p:nvPr/>
        </p:nvSpPr>
        <p:spPr>
          <a:xfrm>
            <a:off x="1472665" y="6356351"/>
            <a:ext cx="1068404" cy="36512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1A6826C6-970C-656F-12CF-97DA58C9E03C}"/>
              </a:ext>
            </a:extLst>
          </p:cNvPr>
          <p:cNvSpPr/>
          <p:nvPr/>
        </p:nvSpPr>
        <p:spPr>
          <a:xfrm>
            <a:off x="417095" y="6368383"/>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5583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450A248-C7BB-3A9A-4F86-113A71C42C87}"/>
              </a:ext>
            </a:extLst>
          </p:cNvPr>
          <p:cNvPicPr>
            <a:picLocks noGrp="1" noChangeAspect="1"/>
          </p:cNvPicPr>
          <p:nvPr>
            <p:ph idx="1"/>
          </p:nvPr>
        </p:nvPicPr>
        <p:blipFill>
          <a:blip r:embed="rId2"/>
          <a:stretch>
            <a:fillRect/>
          </a:stretch>
        </p:blipFill>
        <p:spPr>
          <a:xfrm>
            <a:off x="1385104" y="4005149"/>
            <a:ext cx="2909104" cy="2282838"/>
          </a:xfrm>
        </p:spPr>
      </p:pic>
      <p:pic>
        <p:nvPicPr>
          <p:cNvPr id="8" name="Picture 7">
            <a:extLst>
              <a:ext uri="{FF2B5EF4-FFF2-40B4-BE49-F238E27FC236}">
                <a16:creationId xmlns:a16="http://schemas.microsoft.com/office/drawing/2014/main" id="{FB0B881F-F6FD-EC8B-C822-8AA475DB3FA3}"/>
              </a:ext>
            </a:extLst>
          </p:cNvPr>
          <p:cNvPicPr>
            <a:picLocks noChangeAspect="1"/>
          </p:cNvPicPr>
          <p:nvPr/>
        </p:nvPicPr>
        <p:blipFill>
          <a:blip r:embed="rId3"/>
          <a:stretch>
            <a:fillRect/>
          </a:stretch>
        </p:blipFill>
        <p:spPr>
          <a:xfrm>
            <a:off x="5579923" y="4199341"/>
            <a:ext cx="5364945" cy="2282838"/>
          </a:xfrm>
          <a:prstGeom prst="rect">
            <a:avLst/>
          </a:prstGeom>
        </p:spPr>
      </p:pic>
      <p:pic>
        <p:nvPicPr>
          <p:cNvPr id="10" name="Picture 9">
            <a:extLst>
              <a:ext uri="{FF2B5EF4-FFF2-40B4-BE49-F238E27FC236}">
                <a16:creationId xmlns:a16="http://schemas.microsoft.com/office/drawing/2014/main" id="{7F2BA926-E99B-652B-6C0D-A50E53489727}"/>
              </a:ext>
            </a:extLst>
          </p:cNvPr>
          <p:cNvPicPr>
            <a:picLocks noChangeAspect="1"/>
          </p:cNvPicPr>
          <p:nvPr/>
        </p:nvPicPr>
        <p:blipFill>
          <a:blip r:embed="rId4"/>
          <a:stretch>
            <a:fillRect/>
          </a:stretch>
        </p:blipFill>
        <p:spPr>
          <a:xfrm>
            <a:off x="6096000" y="1517240"/>
            <a:ext cx="3911238" cy="2592592"/>
          </a:xfrm>
          <a:prstGeom prst="rect">
            <a:avLst/>
          </a:prstGeom>
        </p:spPr>
      </p:pic>
      <p:pic>
        <p:nvPicPr>
          <p:cNvPr id="12" name="Picture 11">
            <a:extLst>
              <a:ext uri="{FF2B5EF4-FFF2-40B4-BE49-F238E27FC236}">
                <a16:creationId xmlns:a16="http://schemas.microsoft.com/office/drawing/2014/main" id="{5D570026-01D2-C494-21EF-0F9E562E2703}"/>
              </a:ext>
            </a:extLst>
          </p:cNvPr>
          <p:cNvPicPr>
            <a:picLocks noChangeAspect="1"/>
          </p:cNvPicPr>
          <p:nvPr/>
        </p:nvPicPr>
        <p:blipFill>
          <a:blip r:embed="rId5"/>
          <a:stretch>
            <a:fillRect/>
          </a:stretch>
        </p:blipFill>
        <p:spPr>
          <a:xfrm>
            <a:off x="875881" y="1732946"/>
            <a:ext cx="4479352" cy="2272568"/>
          </a:xfrm>
          <a:prstGeom prst="rect">
            <a:avLst/>
          </a:prstGeom>
        </p:spPr>
      </p:pic>
      <p:sp>
        <p:nvSpPr>
          <p:cNvPr id="13" name="TextBox 12">
            <a:extLst>
              <a:ext uri="{FF2B5EF4-FFF2-40B4-BE49-F238E27FC236}">
                <a16:creationId xmlns:a16="http://schemas.microsoft.com/office/drawing/2014/main" id="{BB501B7A-9C9C-9204-E5AF-9E5404225BC4}"/>
              </a:ext>
            </a:extLst>
          </p:cNvPr>
          <p:cNvSpPr txBox="1"/>
          <p:nvPr/>
        </p:nvSpPr>
        <p:spPr>
          <a:xfrm>
            <a:off x="852732" y="884495"/>
            <a:ext cx="9576058"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State has 54 Unique values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Most of the categorical variables have 2 categories</a:t>
            </a:r>
          </a:p>
        </p:txBody>
      </p:sp>
      <p:sp>
        <p:nvSpPr>
          <p:cNvPr id="2" name="Rectangle 1">
            <a:extLst>
              <a:ext uri="{FF2B5EF4-FFF2-40B4-BE49-F238E27FC236}">
                <a16:creationId xmlns:a16="http://schemas.microsoft.com/office/drawing/2014/main" id="{33F91BED-6ECC-DEFE-9690-498D9B7631C1}"/>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9758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81F1D9-3018-44C2-D552-9F5F56E2DBEB}"/>
              </a:ext>
            </a:extLst>
          </p:cNvPr>
          <p:cNvSpPr>
            <a:spLocks noGrp="1"/>
          </p:cNvSpPr>
          <p:nvPr>
            <p:ph type="title"/>
          </p:nvPr>
        </p:nvSpPr>
        <p:spPr>
          <a:xfrm>
            <a:off x="605508" y="28747"/>
            <a:ext cx="10515600" cy="700115"/>
          </a:xfrm>
        </p:spPr>
        <p:txBody>
          <a:bodyPr>
            <a:noAutofit/>
          </a:bodyPr>
          <a:lstStyle/>
          <a:p>
            <a:r>
              <a:rPr lang="en-IN" sz="4000" dirty="0">
                <a:latin typeface="Times New Roman" panose="02020603050405020304" pitchFamily="18" charset="0"/>
                <a:cs typeface="Times New Roman" panose="02020603050405020304" pitchFamily="18" charset="0"/>
              </a:rPr>
              <a:t>Bivariate Analysis</a:t>
            </a:r>
          </a:p>
        </p:txBody>
      </p:sp>
      <p:pic>
        <p:nvPicPr>
          <p:cNvPr id="11" name="Picture 10">
            <a:extLst>
              <a:ext uri="{FF2B5EF4-FFF2-40B4-BE49-F238E27FC236}">
                <a16:creationId xmlns:a16="http://schemas.microsoft.com/office/drawing/2014/main" id="{59069B13-F96B-804B-A12B-61F9C3AE9840}"/>
              </a:ext>
            </a:extLst>
          </p:cNvPr>
          <p:cNvPicPr>
            <a:picLocks noChangeAspect="1"/>
          </p:cNvPicPr>
          <p:nvPr/>
        </p:nvPicPr>
        <p:blipFill>
          <a:blip r:embed="rId2"/>
          <a:stretch>
            <a:fillRect/>
          </a:stretch>
        </p:blipFill>
        <p:spPr>
          <a:xfrm>
            <a:off x="605508" y="728862"/>
            <a:ext cx="4991533" cy="1867062"/>
          </a:xfrm>
          <a:prstGeom prst="rect">
            <a:avLst/>
          </a:prstGeom>
        </p:spPr>
      </p:pic>
      <p:pic>
        <p:nvPicPr>
          <p:cNvPr id="13" name="Picture 12">
            <a:extLst>
              <a:ext uri="{FF2B5EF4-FFF2-40B4-BE49-F238E27FC236}">
                <a16:creationId xmlns:a16="http://schemas.microsoft.com/office/drawing/2014/main" id="{082FCCD1-4FAB-A915-2885-4813F6F265B9}"/>
              </a:ext>
            </a:extLst>
          </p:cNvPr>
          <p:cNvPicPr>
            <a:picLocks noChangeAspect="1"/>
          </p:cNvPicPr>
          <p:nvPr/>
        </p:nvPicPr>
        <p:blipFill>
          <a:blip r:embed="rId3"/>
          <a:stretch>
            <a:fillRect/>
          </a:stretch>
        </p:blipFill>
        <p:spPr>
          <a:xfrm>
            <a:off x="6096000" y="728862"/>
            <a:ext cx="4991533" cy="1501270"/>
          </a:xfrm>
          <a:prstGeom prst="rect">
            <a:avLst/>
          </a:prstGeom>
        </p:spPr>
      </p:pic>
      <p:pic>
        <p:nvPicPr>
          <p:cNvPr id="5" name="Picture 4">
            <a:extLst>
              <a:ext uri="{FF2B5EF4-FFF2-40B4-BE49-F238E27FC236}">
                <a16:creationId xmlns:a16="http://schemas.microsoft.com/office/drawing/2014/main" id="{609E5F54-A4E0-C6C8-8D86-B70EC0ACD386}"/>
              </a:ext>
            </a:extLst>
          </p:cNvPr>
          <p:cNvPicPr>
            <a:picLocks noChangeAspect="1"/>
          </p:cNvPicPr>
          <p:nvPr/>
        </p:nvPicPr>
        <p:blipFill>
          <a:blip r:embed="rId4"/>
          <a:stretch>
            <a:fillRect/>
          </a:stretch>
        </p:blipFill>
        <p:spPr>
          <a:xfrm>
            <a:off x="442337" y="2531755"/>
            <a:ext cx="5527351" cy="2191229"/>
          </a:xfrm>
          <a:prstGeom prst="rect">
            <a:avLst/>
          </a:prstGeom>
        </p:spPr>
      </p:pic>
      <p:pic>
        <p:nvPicPr>
          <p:cNvPr id="7" name="Picture 6">
            <a:extLst>
              <a:ext uri="{FF2B5EF4-FFF2-40B4-BE49-F238E27FC236}">
                <a16:creationId xmlns:a16="http://schemas.microsoft.com/office/drawing/2014/main" id="{84E6ED8C-704C-125A-32DB-0E13EB73A3E7}"/>
              </a:ext>
            </a:extLst>
          </p:cNvPr>
          <p:cNvPicPr>
            <a:picLocks noChangeAspect="1"/>
          </p:cNvPicPr>
          <p:nvPr/>
        </p:nvPicPr>
        <p:blipFill>
          <a:blip r:embed="rId5"/>
          <a:stretch>
            <a:fillRect/>
          </a:stretch>
        </p:blipFill>
        <p:spPr>
          <a:xfrm>
            <a:off x="6032844" y="2399406"/>
            <a:ext cx="5234388" cy="2191229"/>
          </a:xfrm>
          <a:prstGeom prst="rect">
            <a:avLst/>
          </a:prstGeom>
        </p:spPr>
      </p:pic>
      <p:pic>
        <p:nvPicPr>
          <p:cNvPr id="14" name="Picture 13">
            <a:extLst>
              <a:ext uri="{FF2B5EF4-FFF2-40B4-BE49-F238E27FC236}">
                <a16:creationId xmlns:a16="http://schemas.microsoft.com/office/drawing/2014/main" id="{CEF63B4C-1217-B1D7-5CE1-6321332E41E4}"/>
              </a:ext>
            </a:extLst>
          </p:cNvPr>
          <p:cNvPicPr>
            <a:picLocks noChangeAspect="1"/>
          </p:cNvPicPr>
          <p:nvPr/>
        </p:nvPicPr>
        <p:blipFill>
          <a:blip r:embed="rId6"/>
          <a:stretch>
            <a:fillRect/>
          </a:stretch>
        </p:blipFill>
        <p:spPr>
          <a:xfrm>
            <a:off x="491560" y="4658815"/>
            <a:ext cx="5105481" cy="1867062"/>
          </a:xfrm>
          <a:prstGeom prst="rect">
            <a:avLst/>
          </a:prstGeom>
        </p:spPr>
      </p:pic>
      <p:pic>
        <p:nvPicPr>
          <p:cNvPr id="16" name="Picture 15">
            <a:extLst>
              <a:ext uri="{FF2B5EF4-FFF2-40B4-BE49-F238E27FC236}">
                <a16:creationId xmlns:a16="http://schemas.microsoft.com/office/drawing/2014/main" id="{FE43CB4F-095C-5968-BE18-F655383B2850}"/>
              </a:ext>
            </a:extLst>
          </p:cNvPr>
          <p:cNvPicPr>
            <a:picLocks noChangeAspect="1"/>
          </p:cNvPicPr>
          <p:nvPr/>
        </p:nvPicPr>
        <p:blipFill>
          <a:blip r:embed="rId7"/>
          <a:stretch>
            <a:fillRect/>
          </a:stretch>
        </p:blipFill>
        <p:spPr>
          <a:xfrm>
            <a:off x="6222314" y="4590635"/>
            <a:ext cx="4874990" cy="2036311"/>
          </a:xfrm>
          <a:prstGeom prst="rect">
            <a:avLst/>
          </a:prstGeom>
        </p:spPr>
      </p:pic>
      <p:sp>
        <p:nvSpPr>
          <p:cNvPr id="2" name="Rectangle 1">
            <a:extLst>
              <a:ext uri="{FF2B5EF4-FFF2-40B4-BE49-F238E27FC236}">
                <a16:creationId xmlns:a16="http://schemas.microsoft.com/office/drawing/2014/main" id="{015AD97B-7985-B079-56EE-3FDAC2A214B9}"/>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08562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60007F-909E-B3B8-CF9C-B5DD8266DB9F}"/>
              </a:ext>
            </a:extLst>
          </p:cNvPr>
          <p:cNvSpPr txBox="1"/>
          <p:nvPr/>
        </p:nvSpPr>
        <p:spPr>
          <a:xfrm>
            <a:off x="518875" y="1168574"/>
            <a:ext cx="9652541" cy="2246769"/>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Statistical tests :</a:t>
            </a:r>
          </a:p>
          <a:p>
            <a:pPr marL="800100" lvl="1" indent="-342900">
              <a:buFontTx/>
              <a:buChar char="-"/>
            </a:pPr>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Chi-square for Categorical columns</a:t>
            </a:r>
          </a:p>
          <a:p>
            <a:pPr marL="800100" lvl="1" indent="-342900">
              <a:buFontTx/>
              <a:buChar char="-"/>
            </a:pPr>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Shapiro test – Data not normal.</a:t>
            </a:r>
          </a:p>
          <a:p>
            <a:pPr marL="800100" lvl="1" indent="-342900">
              <a:buFontTx/>
              <a:buChar char="-"/>
            </a:pPr>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Mann Whitney for Numeric Vs Target. </a:t>
            </a:r>
          </a:p>
          <a:p>
            <a:pPr marL="800100" lvl="1" indent="-342900">
              <a:buFontTx/>
              <a:buChar char="-"/>
            </a:pPr>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Columns Sleep hours and Mental Health Days had high p values.</a:t>
            </a:r>
          </a:p>
          <a:p>
            <a:pPr marL="342900" indent="-342900">
              <a:buFontTx/>
              <a:buChar char="-"/>
            </a:pPr>
            <a:endPar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solidFill>
                <a:srgbClr val="000000"/>
              </a:solidFill>
              <a:latin typeface="Helvetica Neue"/>
            </a:endParaRPr>
          </a:p>
        </p:txBody>
      </p:sp>
      <p:sp>
        <p:nvSpPr>
          <p:cNvPr id="8" name="TextBox 7">
            <a:extLst>
              <a:ext uri="{FF2B5EF4-FFF2-40B4-BE49-F238E27FC236}">
                <a16:creationId xmlns:a16="http://schemas.microsoft.com/office/drawing/2014/main" id="{152F6BD5-13DA-A618-B534-EE9840507EB7}"/>
              </a:ext>
            </a:extLst>
          </p:cNvPr>
          <p:cNvSpPr txBox="1"/>
          <p:nvPr/>
        </p:nvSpPr>
        <p:spPr>
          <a:xfrm>
            <a:off x="518875" y="3107566"/>
            <a:ext cx="10644554" cy="1938992"/>
          </a:xfrm>
          <a:prstGeom prst="rect">
            <a:avLst/>
          </a:prstGeom>
          <a:noFill/>
        </p:spPr>
        <p:txBody>
          <a:bodyPr wrap="square" rtlCol="0">
            <a:spAutoFit/>
          </a:bodyPr>
          <a:lstStyle/>
          <a:p>
            <a:r>
              <a:rPr lang="en-IN"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Feature Engineering</a:t>
            </a:r>
          </a:p>
          <a:p>
            <a:pPr marL="800100" lvl="1" indent="-342900">
              <a:buFontTx/>
              <a:buChar char="-"/>
            </a:pPr>
            <a:r>
              <a:rPr lang="en-US" sz="2000" dirty="0">
                <a:solidFill>
                  <a:srgbClr val="000000"/>
                </a:solidFill>
                <a:latin typeface="Times New Roman" panose="02020603050405020304" pitchFamily="18" charset="0"/>
                <a:cs typeface="Times New Roman" panose="02020603050405020304" pitchFamily="18" charset="0"/>
              </a:rPr>
              <a:t>State to Region ( 54 unique States </a:t>
            </a:r>
            <a:r>
              <a:rPr lang="en-US" sz="20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5 Regions)</a:t>
            </a:r>
            <a:endParaRPr lang="en-US" sz="2000" dirty="0">
              <a:solidFill>
                <a:srgbClr val="000000"/>
              </a:solidFill>
              <a:latin typeface="Times New Roman" panose="02020603050405020304" pitchFamily="18" charset="0"/>
              <a:cs typeface="Times New Roman" panose="02020603050405020304" pitchFamily="18" charset="0"/>
            </a:endParaRPr>
          </a:p>
          <a:p>
            <a:pPr marL="800100" lvl="1" indent="-342900">
              <a:buFontTx/>
              <a:buChar char="-"/>
            </a:pPr>
            <a:r>
              <a:rPr lang="en-US" sz="2000" dirty="0">
                <a:solidFill>
                  <a:srgbClr val="000000"/>
                </a:solidFill>
                <a:latin typeface="Times New Roman" panose="02020603050405020304" pitchFamily="18" charset="0"/>
                <a:cs typeface="Times New Roman" panose="02020603050405020304" pitchFamily="18" charset="0"/>
              </a:rPr>
              <a:t>BMI calculated from </a:t>
            </a:r>
            <a:r>
              <a:rPr lang="en-US" sz="2000" b="0" i="0" dirty="0">
                <a:solidFill>
                  <a:srgbClr val="000000"/>
                </a:solidFill>
                <a:effectLst/>
                <a:latin typeface="Times New Roman" panose="02020603050405020304" pitchFamily="18" charset="0"/>
                <a:cs typeface="Times New Roman" panose="02020603050405020304" pitchFamily="18" charset="0"/>
              </a:rPr>
              <a:t>Height and Weight – Initially, Later tried KNN imputations, Finally filled by median.</a:t>
            </a:r>
            <a:endParaRPr lang="en-US" sz="2000" dirty="0">
              <a:solidFill>
                <a:srgbClr val="000000"/>
              </a:solidFill>
              <a:latin typeface="Times New Roman" panose="02020603050405020304" pitchFamily="18" charset="0"/>
              <a:cs typeface="Times New Roman" panose="02020603050405020304" pitchFamily="18" charset="0"/>
            </a:endParaRPr>
          </a:p>
          <a:p>
            <a:pPr marL="800100" lvl="1" indent="-342900">
              <a:buFontTx/>
              <a:buChar char="-"/>
            </a:pPr>
            <a:r>
              <a:rPr lang="en-US" sz="2000" dirty="0">
                <a:solidFill>
                  <a:srgbClr val="000000"/>
                </a:solidFill>
                <a:latin typeface="Times New Roman" panose="02020603050405020304" pitchFamily="18" charset="0"/>
                <a:cs typeface="Times New Roman" panose="02020603050405020304" pitchFamily="18" charset="0"/>
              </a:rPr>
              <a:t>Covid Status reduced to 2 Categories</a:t>
            </a:r>
          </a:p>
          <a:p>
            <a:pPr marL="1200150" lvl="2" indent="-285750">
              <a:buFont typeface="Arial" panose="020B0604020202020204" pitchFamily="34" charset="0"/>
              <a:buChar char="•"/>
            </a:pPr>
            <a:endParaRPr lang="en-US" sz="1600" dirty="0">
              <a:solidFill>
                <a:srgbClr val="000000"/>
              </a:solidFill>
              <a:latin typeface="Helvetica Neue"/>
            </a:endParaRP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53E767B6-4034-EBE2-1C62-AC358238281F}"/>
                  </a:ext>
                </a:extLst>
              </p14:cNvPr>
              <p14:cNvContentPartPr/>
              <p14:nvPr/>
            </p14:nvContentPartPr>
            <p14:xfrm>
              <a:off x="10466880" y="4438582"/>
              <a:ext cx="198000" cy="16200"/>
            </p14:xfrm>
          </p:contentPart>
        </mc:Choice>
        <mc:Fallback xmlns="">
          <p:pic>
            <p:nvPicPr>
              <p:cNvPr id="7" name="Ink 6">
                <a:extLst>
                  <a:ext uri="{FF2B5EF4-FFF2-40B4-BE49-F238E27FC236}">
                    <a16:creationId xmlns:a16="http://schemas.microsoft.com/office/drawing/2014/main" id="{53E767B6-4034-EBE2-1C62-AC358238281F}"/>
                  </a:ext>
                </a:extLst>
              </p:cNvPr>
              <p:cNvPicPr/>
              <p:nvPr/>
            </p:nvPicPr>
            <p:blipFill>
              <a:blip r:embed="rId8"/>
              <a:stretch>
                <a:fillRect/>
              </a:stretch>
            </p:blipFill>
            <p:spPr>
              <a:xfrm>
                <a:off x="10449240" y="4402942"/>
                <a:ext cx="233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456ED4F-1F53-7759-E3C3-DD587D1BF28E}"/>
                  </a:ext>
                </a:extLst>
              </p14:cNvPr>
              <p14:cNvContentPartPr/>
              <p14:nvPr/>
            </p14:nvContentPartPr>
            <p14:xfrm>
              <a:off x="10473000" y="4447222"/>
              <a:ext cx="195120" cy="7200"/>
            </p14:xfrm>
          </p:contentPart>
        </mc:Choice>
        <mc:Fallback xmlns="">
          <p:pic>
            <p:nvPicPr>
              <p:cNvPr id="9" name="Ink 8">
                <a:extLst>
                  <a:ext uri="{FF2B5EF4-FFF2-40B4-BE49-F238E27FC236}">
                    <a16:creationId xmlns:a16="http://schemas.microsoft.com/office/drawing/2014/main" id="{7456ED4F-1F53-7759-E3C3-DD587D1BF28E}"/>
                  </a:ext>
                </a:extLst>
              </p:cNvPr>
              <p:cNvPicPr/>
              <p:nvPr/>
            </p:nvPicPr>
            <p:blipFill>
              <a:blip r:embed="rId10"/>
              <a:stretch>
                <a:fillRect/>
              </a:stretch>
            </p:blipFill>
            <p:spPr>
              <a:xfrm>
                <a:off x="10455360" y="4411582"/>
                <a:ext cx="230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8B11B01-0730-2ABE-562F-0F6A1F847F61}"/>
                  </a:ext>
                </a:extLst>
              </p14:cNvPr>
              <p14:cNvContentPartPr/>
              <p14:nvPr/>
            </p14:nvContentPartPr>
            <p14:xfrm>
              <a:off x="10466880" y="4454062"/>
              <a:ext cx="360" cy="360"/>
            </p14:xfrm>
          </p:contentPart>
        </mc:Choice>
        <mc:Fallback xmlns="">
          <p:pic>
            <p:nvPicPr>
              <p:cNvPr id="10" name="Ink 9">
                <a:extLst>
                  <a:ext uri="{FF2B5EF4-FFF2-40B4-BE49-F238E27FC236}">
                    <a16:creationId xmlns:a16="http://schemas.microsoft.com/office/drawing/2014/main" id="{E8B11B01-0730-2ABE-562F-0F6A1F847F61}"/>
                  </a:ext>
                </a:extLst>
              </p:cNvPr>
              <p:cNvPicPr/>
              <p:nvPr/>
            </p:nvPicPr>
            <p:blipFill>
              <a:blip r:embed="rId12"/>
              <a:stretch>
                <a:fillRect/>
              </a:stretch>
            </p:blipFill>
            <p:spPr>
              <a:xfrm>
                <a:off x="10449240" y="441842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C4FF3CB3-61E4-7119-5F2B-2A5C2DDA853E}"/>
                  </a:ext>
                </a:extLst>
              </p14:cNvPr>
              <p14:cNvContentPartPr/>
              <p14:nvPr/>
            </p14:nvContentPartPr>
            <p14:xfrm>
              <a:off x="10466880" y="4454062"/>
              <a:ext cx="360" cy="360"/>
            </p14:xfrm>
          </p:contentPart>
        </mc:Choice>
        <mc:Fallback xmlns="">
          <p:pic>
            <p:nvPicPr>
              <p:cNvPr id="11" name="Ink 10">
                <a:extLst>
                  <a:ext uri="{FF2B5EF4-FFF2-40B4-BE49-F238E27FC236}">
                    <a16:creationId xmlns:a16="http://schemas.microsoft.com/office/drawing/2014/main" id="{C4FF3CB3-61E4-7119-5F2B-2A5C2DDA853E}"/>
                  </a:ext>
                </a:extLst>
              </p:cNvPr>
              <p:cNvPicPr/>
              <p:nvPr/>
            </p:nvPicPr>
            <p:blipFill>
              <a:blip r:embed="rId12"/>
              <a:stretch>
                <a:fillRect/>
              </a:stretch>
            </p:blipFill>
            <p:spPr>
              <a:xfrm>
                <a:off x="10449240" y="441842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4A75795C-6C41-1F5E-4FDB-A52717B199F4}"/>
                  </a:ext>
                </a:extLst>
              </p14:cNvPr>
              <p14:cNvContentPartPr/>
              <p14:nvPr/>
            </p14:nvContentPartPr>
            <p14:xfrm>
              <a:off x="10466880" y="4419862"/>
              <a:ext cx="217440" cy="35280"/>
            </p14:xfrm>
          </p:contentPart>
        </mc:Choice>
        <mc:Fallback xmlns="">
          <p:pic>
            <p:nvPicPr>
              <p:cNvPr id="13" name="Ink 12">
                <a:extLst>
                  <a:ext uri="{FF2B5EF4-FFF2-40B4-BE49-F238E27FC236}">
                    <a16:creationId xmlns:a16="http://schemas.microsoft.com/office/drawing/2014/main" id="{4A75795C-6C41-1F5E-4FDB-A52717B199F4}"/>
                  </a:ext>
                </a:extLst>
              </p:cNvPr>
              <p:cNvPicPr/>
              <p:nvPr/>
            </p:nvPicPr>
            <p:blipFill>
              <a:blip r:embed="rId15"/>
              <a:stretch>
                <a:fillRect/>
              </a:stretch>
            </p:blipFill>
            <p:spPr>
              <a:xfrm>
                <a:off x="10449240" y="4384222"/>
                <a:ext cx="253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6B5517C7-66E2-D7FA-FA93-7B0622406F09}"/>
                  </a:ext>
                </a:extLst>
              </p14:cNvPr>
              <p14:cNvContentPartPr/>
              <p14:nvPr/>
            </p14:nvContentPartPr>
            <p14:xfrm>
              <a:off x="10667760" y="4419502"/>
              <a:ext cx="360" cy="360"/>
            </p14:xfrm>
          </p:contentPart>
        </mc:Choice>
        <mc:Fallback xmlns="">
          <p:pic>
            <p:nvPicPr>
              <p:cNvPr id="14" name="Ink 13">
                <a:extLst>
                  <a:ext uri="{FF2B5EF4-FFF2-40B4-BE49-F238E27FC236}">
                    <a16:creationId xmlns:a16="http://schemas.microsoft.com/office/drawing/2014/main" id="{6B5517C7-66E2-D7FA-FA93-7B0622406F09}"/>
                  </a:ext>
                </a:extLst>
              </p:cNvPr>
              <p:cNvPicPr/>
              <p:nvPr/>
            </p:nvPicPr>
            <p:blipFill>
              <a:blip r:embed="rId12"/>
              <a:stretch>
                <a:fillRect/>
              </a:stretch>
            </p:blipFill>
            <p:spPr>
              <a:xfrm>
                <a:off x="10650120" y="438350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1973CC92-40B0-86F0-886C-EAD661BDBF77}"/>
                  </a:ext>
                </a:extLst>
              </p14:cNvPr>
              <p14:cNvContentPartPr/>
              <p14:nvPr/>
            </p14:nvContentPartPr>
            <p14:xfrm>
              <a:off x="10667760" y="4419502"/>
              <a:ext cx="360" cy="360"/>
            </p14:xfrm>
          </p:contentPart>
        </mc:Choice>
        <mc:Fallback xmlns="">
          <p:pic>
            <p:nvPicPr>
              <p:cNvPr id="15" name="Ink 14">
                <a:extLst>
                  <a:ext uri="{FF2B5EF4-FFF2-40B4-BE49-F238E27FC236}">
                    <a16:creationId xmlns:a16="http://schemas.microsoft.com/office/drawing/2014/main" id="{1973CC92-40B0-86F0-886C-EAD661BDBF77}"/>
                  </a:ext>
                </a:extLst>
              </p:cNvPr>
              <p:cNvPicPr/>
              <p:nvPr/>
            </p:nvPicPr>
            <p:blipFill>
              <a:blip r:embed="rId18"/>
              <a:stretch>
                <a:fillRect/>
              </a:stretch>
            </p:blipFill>
            <p:spPr>
              <a:xfrm>
                <a:off x="10650120" y="438350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6AFE5BE1-DCE5-0B4D-BC75-1C21D707AC2A}"/>
                  </a:ext>
                </a:extLst>
              </p14:cNvPr>
              <p14:cNvContentPartPr/>
              <p14:nvPr/>
            </p14:nvContentPartPr>
            <p14:xfrm>
              <a:off x="10667760" y="4419502"/>
              <a:ext cx="360" cy="360"/>
            </p14:xfrm>
          </p:contentPart>
        </mc:Choice>
        <mc:Fallback xmlns="">
          <p:pic>
            <p:nvPicPr>
              <p:cNvPr id="16" name="Ink 15">
                <a:extLst>
                  <a:ext uri="{FF2B5EF4-FFF2-40B4-BE49-F238E27FC236}">
                    <a16:creationId xmlns:a16="http://schemas.microsoft.com/office/drawing/2014/main" id="{6AFE5BE1-DCE5-0B4D-BC75-1C21D707AC2A}"/>
                  </a:ext>
                </a:extLst>
              </p:cNvPr>
              <p:cNvPicPr/>
              <p:nvPr/>
            </p:nvPicPr>
            <p:blipFill>
              <a:blip r:embed="rId18"/>
              <a:stretch>
                <a:fillRect/>
              </a:stretch>
            </p:blipFill>
            <p:spPr>
              <a:xfrm>
                <a:off x="10650120" y="438350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93C8DAA8-FA69-2CAA-C761-DC0EBE02095E}"/>
                  </a:ext>
                </a:extLst>
              </p14:cNvPr>
              <p14:cNvContentPartPr/>
              <p14:nvPr/>
            </p14:nvContentPartPr>
            <p14:xfrm>
              <a:off x="10479840" y="4419502"/>
              <a:ext cx="188280" cy="360"/>
            </p14:xfrm>
          </p:contentPart>
        </mc:Choice>
        <mc:Fallback xmlns="">
          <p:pic>
            <p:nvPicPr>
              <p:cNvPr id="17" name="Ink 16">
                <a:extLst>
                  <a:ext uri="{FF2B5EF4-FFF2-40B4-BE49-F238E27FC236}">
                    <a16:creationId xmlns:a16="http://schemas.microsoft.com/office/drawing/2014/main" id="{93C8DAA8-FA69-2CAA-C761-DC0EBE02095E}"/>
                  </a:ext>
                </a:extLst>
              </p:cNvPr>
              <p:cNvPicPr/>
              <p:nvPr/>
            </p:nvPicPr>
            <p:blipFill>
              <a:blip r:embed="rId21"/>
              <a:stretch>
                <a:fillRect/>
              </a:stretch>
            </p:blipFill>
            <p:spPr>
              <a:xfrm>
                <a:off x="10462200" y="4383502"/>
                <a:ext cx="223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273BBE29-5958-4EA7-14FB-BA0A7B6BB6E6}"/>
                  </a:ext>
                </a:extLst>
              </p14:cNvPr>
              <p14:cNvContentPartPr/>
              <p14:nvPr/>
            </p14:nvContentPartPr>
            <p14:xfrm>
              <a:off x="10480560" y="4419502"/>
              <a:ext cx="360" cy="360"/>
            </p14:xfrm>
          </p:contentPart>
        </mc:Choice>
        <mc:Fallback xmlns="">
          <p:pic>
            <p:nvPicPr>
              <p:cNvPr id="19" name="Ink 18">
                <a:extLst>
                  <a:ext uri="{FF2B5EF4-FFF2-40B4-BE49-F238E27FC236}">
                    <a16:creationId xmlns:a16="http://schemas.microsoft.com/office/drawing/2014/main" id="{273BBE29-5958-4EA7-14FB-BA0A7B6BB6E6}"/>
                  </a:ext>
                </a:extLst>
              </p:cNvPr>
              <p:cNvPicPr/>
              <p:nvPr/>
            </p:nvPicPr>
            <p:blipFill>
              <a:blip r:embed="rId12"/>
              <a:stretch>
                <a:fillRect/>
              </a:stretch>
            </p:blipFill>
            <p:spPr>
              <a:xfrm>
                <a:off x="10462920" y="438350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0D38098B-5CBD-ED63-42A4-D1B884A566E5}"/>
                  </a:ext>
                </a:extLst>
              </p14:cNvPr>
              <p14:cNvContentPartPr/>
              <p14:nvPr/>
            </p14:nvContentPartPr>
            <p14:xfrm>
              <a:off x="10480560" y="4419502"/>
              <a:ext cx="360" cy="360"/>
            </p14:xfrm>
          </p:contentPart>
        </mc:Choice>
        <mc:Fallback xmlns="">
          <p:pic>
            <p:nvPicPr>
              <p:cNvPr id="21" name="Ink 20">
                <a:extLst>
                  <a:ext uri="{FF2B5EF4-FFF2-40B4-BE49-F238E27FC236}">
                    <a16:creationId xmlns:a16="http://schemas.microsoft.com/office/drawing/2014/main" id="{0D38098B-5CBD-ED63-42A4-D1B884A566E5}"/>
                  </a:ext>
                </a:extLst>
              </p:cNvPr>
              <p:cNvPicPr/>
              <p:nvPr/>
            </p:nvPicPr>
            <p:blipFill>
              <a:blip r:embed="rId18"/>
              <a:stretch>
                <a:fillRect/>
              </a:stretch>
            </p:blipFill>
            <p:spPr>
              <a:xfrm>
                <a:off x="10462920" y="438350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22EF591B-3623-1C61-82DC-D1107F949BAF}"/>
                  </a:ext>
                </a:extLst>
              </p14:cNvPr>
              <p14:cNvContentPartPr/>
              <p14:nvPr/>
            </p14:nvContentPartPr>
            <p14:xfrm>
              <a:off x="10480560" y="4419502"/>
              <a:ext cx="360" cy="360"/>
            </p14:xfrm>
          </p:contentPart>
        </mc:Choice>
        <mc:Fallback xmlns="">
          <p:pic>
            <p:nvPicPr>
              <p:cNvPr id="23" name="Ink 22">
                <a:extLst>
                  <a:ext uri="{FF2B5EF4-FFF2-40B4-BE49-F238E27FC236}">
                    <a16:creationId xmlns:a16="http://schemas.microsoft.com/office/drawing/2014/main" id="{22EF591B-3623-1C61-82DC-D1107F949BAF}"/>
                  </a:ext>
                </a:extLst>
              </p:cNvPr>
              <p:cNvPicPr/>
              <p:nvPr/>
            </p:nvPicPr>
            <p:blipFill>
              <a:blip r:embed="rId18"/>
              <a:stretch>
                <a:fillRect/>
              </a:stretch>
            </p:blipFill>
            <p:spPr>
              <a:xfrm>
                <a:off x="10462920" y="438350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AE50B41A-88BF-46F1-C7FE-BD0D21E58714}"/>
                  </a:ext>
                </a:extLst>
              </p14:cNvPr>
              <p14:cNvContentPartPr/>
              <p14:nvPr/>
            </p14:nvContentPartPr>
            <p14:xfrm>
              <a:off x="10480560" y="4419502"/>
              <a:ext cx="360" cy="360"/>
            </p14:xfrm>
          </p:contentPart>
        </mc:Choice>
        <mc:Fallback xmlns="">
          <p:pic>
            <p:nvPicPr>
              <p:cNvPr id="24" name="Ink 23">
                <a:extLst>
                  <a:ext uri="{FF2B5EF4-FFF2-40B4-BE49-F238E27FC236}">
                    <a16:creationId xmlns:a16="http://schemas.microsoft.com/office/drawing/2014/main" id="{AE50B41A-88BF-46F1-C7FE-BD0D21E58714}"/>
                  </a:ext>
                </a:extLst>
              </p:cNvPr>
              <p:cNvPicPr/>
              <p:nvPr/>
            </p:nvPicPr>
            <p:blipFill>
              <a:blip r:embed="rId18"/>
              <a:stretch>
                <a:fillRect/>
              </a:stretch>
            </p:blipFill>
            <p:spPr>
              <a:xfrm>
                <a:off x="10462920" y="438350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A22D3B9-ACDB-C2B0-350A-8717218B7149}"/>
                  </a:ext>
                </a:extLst>
              </p14:cNvPr>
              <p14:cNvContentPartPr/>
              <p14:nvPr/>
            </p14:nvContentPartPr>
            <p14:xfrm>
              <a:off x="10480560" y="4419502"/>
              <a:ext cx="360" cy="360"/>
            </p14:xfrm>
          </p:contentPart>
        </mc:Choice>
        <mc:Fallback xmlns="">
          <p:pic>
            <p:nvPicPr>
              <p:cNvPr id="25" name="Ink 24">
                <a:extLst>
                  <a:ext uri="{FF2B5EF4-FFF2-40B4-BE49-F238E27FC236}">
                    <a16:creationId xmlns:a16="http://schemas.microsoft.com/office/drawing/2014/main" id="{0A22D3B9-ACDB-C2B0-350A-8717218B7149}"/>
                  </a:ext>
                </a:extLst>
              </p:cNvPr>
              <p:cNvPicPr/>
              <p:nvPr/>
            </p:nvPicPr>
            <p:blipFill>
              <a:blip r:embed="rId12"/>
              <a:stretch>
                <a:fillRect/>
              </a:stretch>
            </p:blipFill>
            <p:spPr>
              <a:xfrm>
                <a:off x="10462920" y="438350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4F3974E3-BE63-A551-A7F5-CC5B924AC4F6}"/>
                  </a:ext>
                </a:extLst>
              </p14:cNvPr>
              <p14:cNvContentPartPr/>
              <p14:nvPr/>
            </p14:nvContentPartPr>
            <p14:xfrm>
              <a:off x="9656160" y="4447222"/>
              <a:ext cx="360" cy="360"/>
            </p14:xfrm>
          </p:contentPart>
        </mc:Choice>
        <mc:Fallback xmlns="">
          <p:pic>
            <p:nvPicPr>
              <p:cNvPr id="26" name="Ink 25">
                <a:extLst>
                  <a:ext uri="{FF2B5EF4-FFF2-40B4-BE49-F238E27FC236}">
                    <a16:creationId xmlns:a16="http://schemas.microsoft.com/office/drawing/2014/main" id="{4F3974E3-BE63-A551-A7F5-CC5B924AC4F6}"/>
                  </a:ext>
                </a:extLst>
              </p:cNvPr>
              <p:cNvPicPr/>
              <p:nvPr/>
            </p:nvPicPr>
            <p:blipFill>
              <a:blip r:embed="rId12"/>
              <a:stretch>
                <a:fillRect/>
              </a:stretch>
            </p:blipFill>
            <p:spPr>
              <a:xfrm>
                <a:off x="9638520" y="4411582"/>
                <a:ext cx="36000" cy="72000"/>
              </a:xfrm>
              <a:prstGeom prst="rect">
                <a:avLst/>
              </a:prstGeom>
            </p:spPr>
          </p:pic>
        </mc:Fallback>
      </mc:AlternateContent>
      <p:sp>
        <p:nvSpPr>
          <p:cNvPr id="2" name="Rectangle 1">
            <a:extLst>
              <a:ext uri="{FF2B5EF4-FFF2-40B4-BE49-F238E27FC236}">
                <a16:creationId xmlns:a16="http://schemas.microsoft.com/office/drawing/2014/main" id="{32930876-DC39-33C6-946A-1D897BE79294}"/>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pic>
        <p:nvPicPr>
          <p:cNvPr id="27" name="Picture 26">
            <a:extLst>
              <a:ext uri="{FF2B5EF4-FFF2-40B4-BE49-F238E27FC236}">
                <a16:creationId xmlns:a16="http://schemas.microsoft.com/office/drawing/2014/main" id="{892F0C95-2BBE-5706-04A9-C49325E1C222}"/>
              </a:ext>
            </a:extLst>
          </p:cNvPr>
          <p:cNvPicPr>
            <a:picLocks noChangeAspect="1"/>
          </p:cNvPicPr>
          <p:nvPr/>
        </p:nvPicPr>
        <p:blipFill rotWithShape="1">
          <a:blip r:embed="rId28"/>
          <a:srcRect l="51152" t="53034" r="5702" b="10562"/>
          <a:stretch/>
        </p:blipFill>
        <p:spPr>
          <a:xfrm>
            <a:off x="6339154" y="4203118"/>
            <a:ext cx="5260370" cy="2496620"/>
          </a:xfrm>
          <a:prstGeom prst="rect">
            <a:avLst/>
          </a:prstGeom>
        </p:spPr>
      </p:pic>
    </p:spTree>
    <p:extLst>
      <p:ext uri="{BB962C8B-B14F-4D97-AF65-F5344CB8AC3E}">
        <p14:creationId xmlns:p14="http://schemas.microsoft.com/office/powerpoint/2010/main" val="2775416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4">
            <a:extLst>
              <a:ext uri="{FF2B5EF4-FFF2-40B4-BE49-F238E27FC236}">
                <a16:creationId xmlns:a16="http://schemas.microsoft.com/office/drawing/2014/main" id="{E20D1679-383A-F3E2-1C72-DEF3E815F3E3}"/>
              </a:ext>
            </a:extLst>
          </p:cNvPr>
          <p:cNvSpPr txBox="1">
            <a:spLocks/>
          </p:cNvSpPr>
          <p:nvPr/>
        </p:nvSpPr>
        <p:spPr>
          <a:xfrm>
            <a:off x="773723" y="2131681"/>
            <a:ext cx="10859072" cy="4568057"/>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Dropping rows where Target is null.</a:t>
            </a:r>
          </a:p>
          <a:p>
            <a:pPr marL="457200" indent="-4572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Tried </a:t>
            </a:r>
            <a:r>
              <a:rPr lang="en-US" sz="2400" b="1" dirty="0">
                <a:solidFill>
                  <a:schemeClr val="tx1"/>
                </a:solidFill>
                <a:latin typeface="Times New Roman" panose="02020603050405020304" pitchFamily="18" charset="0"/>
                <a:cs typeface="Times New Roman" panose="02020603050405020304" pitchFamily="18" charset="0"/>
              </a:rPr>
              <a:t>KNN Imputer/ Median </a:t>
            </a:r>
            <a:r>
              <a:rPr lang="en-US" sz="2400" dirty="0">
                <a:solidFill>
                  <a:schemeClr val="tx1"/>
                </a:solidFill>
                <a:latin typeface="Times New Roman" panose="02020603050405020304" pitchFamily="18" charset="0"/>
                <a:cs typeface="Times New Roman" panose="02020603050405020304" pitchFamily="18" charset="0"/>
              </a:rPr>
              <a:t>for missing values in height and weight. </a:t>
            </a:r>
          </a:p>
          <a:p>
            <a:pPr marL="457200" indent="-4572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BMI is recalculate after height and weight missing value imputations.</a:t>
            </a:r>
          </a:p>
          <a:p>
            <a:pPr marL="457200" indent="-4572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This shifted the max values in BMI introducing more outliers. So KNN and median imputations tried. Finally Median imputations done.</a:t>
            </a:r>
          </a:p>
          <a:p>
            <a:pPr marL="457200" indent="-4572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For categorical variables we tried to establish relationship with other variables. Eg – Smoking with age, gender.</a:t>
            </a:r>
          </a:p>
          <a:p>
            <a:pPr marL="457200" indent="-4572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As no pattern identified we used </a:t>
            </a:r>
            <a:r>
              <a:rPr lang="en-US" sz="2400" b="1" dirty="0">
                <a:solidFill>
                  <a:schemeClr val="tx1"/>
                </a:solidFill>
                <a:latin typeface="Times New Roman" panose="02020603050405020304" pitchFamily="18" charset="0"/>
                <a:cs typeface="Times New Roman" panose="02020603050405020304" pitchFamily="18" charset="0"/>
              </a:rPr>
              <a:t>Simple imputer </a:t>
            </a:r>
            <a:r>
              <a:rPr lang="en-US" sz="2400" dirty="0">
                <a:solidFill>
                  <a:schemeClr val="tx1"/>
                </a:solidFill>
                <a:latin typeface="Times New Roman" panose="02020603050405020304" pitchFamily="18" charset="0"/>
                <a:cs typeface="Times New Roman" panose="02020603050405020304" pitchFamily="18" charset="0"/>
              </a:rPr>
              <a:t>for missing values in categorical columns where more than 2 classes were present.</a:t>
            </a:r>
          </a:p>
          <a:p>
            <a:pPr marL="457200" indent="-4572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For remaining columns filling of missing values done by </a:t>
            </a:r>
            <a:r>
              <a:rPr lang="en-US" sz="2400" b="1" dirty="0">
                <a:solidFill>
                  <a:schemeClr val="tx1"/>
                </a:solidFill>
                <a:latin typeface="Times New Roman" panose="02020603050405020304" pitchFamily="18" charset="0"/>
                <a:cs typeface="Times New Roman" panose="02020603050405020304" pitchFamily="18" charset="0"/>
              </a:rPr>
              <a:t>model building with Random Forest classifier</a:t>
            </a:r>
            <a:r>
              <a:rPr lang="en-US" sz="2400" dirty="0">
                <a:solidFill>
                  <a:schemeClr val="tx1"/>
                </a:solidFill>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The </a:t>
            </a:r>
            <a:r>
              <a:rPr lang="en-US" sz="2400" b="1" dirty="0">
                <a:solidFill>
                  <a:schemeClr val="tx1"/>
                </a:solidFill>
                <a:latin typeface="Times New Roman" panose="02020603050405020304" pitchFamily="18" charset="0"/>
                <a:cs typeface="Times New Roman" panose="02020603050405020304" pitchFamily="18" charset="0"/>
              </a:rPr>
              <a:t>remaining </a:t>
            </a:r>
            <a:r>
              <a:rPr lang="en-US" sz="2400" dirty="0">
                <a:solidFill>
                  <a:schemeClr val="tx1"/>
                </a:solidFill>
                <a:latin typeface="Times New Roman" panose="02020603050405020304" pitchFamily="18" charset="0"/>
                <a:cs typeface="Times New Roman" panose="02020603050405020304" pitchFamily="18" charset="0"/>
              </a:rPr>
              <a:t>small amount of null values has been filled using </a:t>
            </a:r>
            <a:r>
              <a:rPr lang="en-US" sz="2400" b="1" dirty="0">
                <a:solidFill>
                  <a:schemeClr val="tx1"/>
                </a:solidFill>
                <a:latin typeface="Times New Roman" panose="02020603050405020304" pitchFamily="18" charset="0"/>
                <a:cs typeface="Times New Roman" panose="02020603050405020304" pitchFamily="18" charset="0"/>
              </a:rPr>
              <a:t>mode imputation.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DEFE8A56-C462-AB43-64ED-C481148FF993}"/>
              </a:ext>
            </a:extLst>
          </p:cNvPr>
          <p:cNvSpPr txBox="1">
            <a:spLocks/>
          </p:cNvSpPr>
          <p:nvPr/>
        </p:nvSpPr>
        <p:spPr>
          <a:xfrm>
            <a:off x="976044" y="1008529"/>
            <a:ext cx="9116075" cy="984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a:latin typeface="Times New Roman" panose="02020603050405020304" pitchFamily="18" charset="0"/>
                <a:cs typeface="Times New Roman" panose="02020603050405020304" pitchFamily="18" charset="0"/>
              </a:rPr>
              <a:t>Missing value Treatment</a:t>
            </a:r>
            <a:endParaRPr lang="en-IN" sz="28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4AD268A-0870-DEC5-23B9-9C6BAFC5A905}"/>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30845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52401"/>
            <a:ext cx="7772400" cy="1295400"/>
          </a:xfrm>
        </p:spPr>
        <p:txBody>
          <a:bodyPr>
            <a:normAutofit/>
          </a:bodyPr>
          <a:lstStyle/>
          <a:p>
            <a:r>
              <a:rPr lang="en-US" sz="4000" b="1" dirty="0">
                <a:latin typeface="Times New Roman" panose="02020603050405020304" pitchFamily="18" charset="0"/>
                <a:cs typeface="Times New Roman" panose="02020603050405020304" pitchFamily="18" charset="0"/>
              </a:rPr>
              <a:t>Encoding</a:t>
            </a:r>
            <a:endParaRPr lang="en-IN"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828800" y="1305721"/>
            <a:ext cx="8534400" cy="2209800"/>
          </a:xfrm>
        </p:spPr>
        <p:txBody>
          <a:bodyPr>
            <a:normAutofit/>
          </a:bodyPr>
          <a:lstStyle/>
          <a:p>
            <a:pPr marL="285750" indent="-285750" algn="just">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Worked with Ordinal and dummy encoding, WOE encoding.</a:t>
            </a:r>
          </a:p>
          <a:p>
            <a:pPr marL="285750" indent="-285750" algn="just">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Final Model by Weight of Evidence categorical encoder.</a:t>
            </a:r>
          </a:p>
          <a:p>
            <a:pPr marL="28575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WOE is a measure of the strength of a relationship between a predictive variable (e.g., a categorical variable) and a binary target variable.</a:t>
            </a:r>
          </a:p>
          <a:p>
            <a:pPr marL="28575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It also reduces dimensionality</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2286000" y="3429001"/>
            <a:ext cx="7772400" cy="10128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cs typeface="Times New Roman" panose="02020603050405020304" pitchFamily="18" charset="0"/>
              </a:rPr>
              <a:t>Transformation</a:t>
            </a:r>
            <a:endParaRPr lang="en-IN" sz="3200" dirty="0">
              <a:latin typeface="Times New Roman" panose="02020603050405020304" pitchFamily="18" charset="0"/>
              <a:cs typeface="Times New Roman" panose="02020603050405020304" pitchFamily="18" charset="0"/>
            </a:endParaRPr>
          </a:p>
        </p:txBody>
      </p:sp>
      <p:sp>
        <p:nvSpPr>
          <p:cNvPr id="7" name="Subtitle 2"/>
          <p:cNvSpPr txBox="1">
            <a:spLocks/>
          </p:cNvSpPr>
          <p:nvPr/>
        </p:nvSpPr>
        <p:spPr>
          <a:xfrm>
            <a:off x="1828800" y="4274038"/>
            <a:ext cx="9017000" cy="258396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lvl="0" indent="-285750" algn="just" eaLnBrk="0" fontAlgn="base" hangingPunct="0">
              <a:spcBef>
                <a:spcPct val="0"/>
              </a:spcBef>
              <a:spcAft>
                <a:spcPct val="0"/>
              </a:spcAf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After assessing the skewness of the numeric variables, we applied various transformations to address the non-normal distribution. </a:t>
            </a:r>
          </a:p>
          <a:p>
            <a:pPr marL="285750" lvl="0" indent="-285750" algn="just" eaLnBrk="0" fontAlgn="base" hangingPunct="0">
              <a:spcBef>
                <a:spcPct val="0"/>
              </a:spcBef>
              <a:spcAft>
                <a:spcPct val="0"/>
              </a:spcAf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The skewness of the BMI variable was found to be 1.51 </a:t>
            </a:r>
            <a:r>
              <a:rPr lang="en-US" sz="20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Box-Cox Transformation</a:t>
            </a:r>
            <a:endParaRPr lang="en-US" sz="2000" dirty="0">
              <a:solidFill>
                <a:srgbClr val="000000"/>
              </a:solidFill>
              <a:latin typeface="Times New Roman" panose="02020603050405020304" pitchFamily="18" charset="0"/>
              <a:cs typeface="Times New Roman" panose="02020603050405020304" pitchFamily="18" charset="0"/>
            </a:endParaRPr>
          </a:p>
          <a:p>
            <a:pPr marL="285750" lvl="0" indent="-285750" algn="l" eaLnBrk="0" fontAlgn="base" hangingPunct="0">
              <a:spcBef>
                <a:spcPct val="0"/>
              </a:spcBef>
              <a:spcAft>
                <a:spcPct val="0"/>
              </a:spcAft>
              <a:buFont typeface="Arial" panose="020B0604020202020204" pitchFamily="34" charset="0"/>
              <a:buChar char="•"/>
            </a:pPr>
            <a:r>
              <a:rPr lang="en-US" sz="2000" dirty="0" err="1">
                <a:solidFill>
                  <a:srgbClr val="000000"/>
                </a:solidFill>
                <a:latin typeface="Times New Roman" panose="02020603050405020304" pitchFamily="18" charset="0"/>
                <a:cs typeface="Times New Roman" panose="02020603050405020304" pitchFamily="18" charset="0"/>
              </a:rPr>
              <a:t>PhysicalHealthDays</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000" dirty="0">
                <a:solidFill>
                  <a:srgbClr val="000000"/>
                </a:solidFill>
                <a:latin typeface="Times New Roman" panose="02020603050405020304" pitchFamily="18" charset="0"/>
                <a:cs typeface="Times New Roman" panose="02020603050405020304" pitchFamily="18" charset="0"/>
              </a:rPr>
              <a:t>log1p</a:t>
            </a:r>
            <a:br>
              <a:rPr lang="en-US" sz="1800" dirty="0">
                <a:solidFill>
                  <a:srgbClr val="000000"/>
                </a:solidFill>
                <a:latin typeface="Times New Roman" panose="02020603050405020304" pitchFamily="18" charset="0"/>
                <a:cs typeface="Times New Roman" panose="02020603050405020304" pitchFamily="18" charset="0"/>
              </a:rPr>
            </a:b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2FFD715-E4E3-FCD4-2D6E-496886FA02AF}"/>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56883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17E6-953F-488C-83D8-E832499C63AF}"/>
              </a:ext>
            </a:extLst>
          </p:cNvPr>
          <p:cNvSpPr>
            <a:spLocks noGrp="1"/>
          </p:cNvSpPr>
          <p:nvPr>
            <p:ph type="title"/>
          </p:nvPr>
        </p:nvSpPr>
        <p:spPr/>
        <p:txBody>
          <a:bodyPr/>
          <a:lstStyle/>
          <a:p>
            <a:r>
              <a:rPr lang="en-IN" b="1" dirty="0"/>
              <a:t>Class Imbalance</a:t>
            </a:r>
          </a:p>
        </p:txBody>
      </p:sp>
      <p:sp>
        <p:nvSpPr>
          <p:cNvPr id="3" name="Content Placeholder 2">
            <a:extLst>
              <a:ext uri="{FF2B5EF4-FFF2-40B4-BE49-F238E27FC236}">
                <a16:creationId xmlns:a16="http://schemas.microsoft.com/office/drawing/2014/main" id="{61F1C93A-5CC6-5D6B-9E78-8688BF9302DA}"/>
              </a:ext>
            </a:extLst>
          </p:cNvPr>
          <p:cNvSpPr>
            <a:spLocks noGrp="1"/>
          </p:cNvSpPr>
          <p:nvPr>
            <p:ph idx="1"/>
          </p:nvPr>
        </p:nvSpPr>
        <p:spPr>
          <a:xfrm>
            <a:off x="609600" y="1473505"/>
            <a:ext cx="10972800" cy="4525963"/>
          </a:xfrm>
        </p:spPr>
        <p:txBody>
          <a:bodyPr>
            <a:normAutofit/>
          </a:bodyPr>
          <a:lstStyle/>
          <a:p>
            <a:pPr marL="514350" indent="-285750" algn="just">
              <a:buFont typeface="Arial" panose="020B0604020202020204" pitchFamily="34" charset="0"/>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Initial Models built without SMOTE.</a:t>
            </a:r>
          </a:p>
          <a:p>
            <a:pPr marL="514350" indent="-285750" algn="just">
              <a:buFont typeface="Arial" panose="020B0604020202020204" pitchFamily="34" charset="0"/>
              <a:buChar char="•"/>
            </a:pP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Further</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SMOTE resampling for target variable was done on training data. We tried different SMOTE strategies 0.2,0.3,0.4 </a:t>
            </a:r>
          </a:p>
          <a:p>
            <a:pPr marL="514350" indent="-285750" algn="just">
              <a:buFont typeface="Arial" panose="020B0604020202020204" pitchFamily="34" charset="0"/>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Most effective model achieved at SMOTE 0.4 with k neighbours 10.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2000" dirty="0"/>
          </a:p>
        </p:txBody>
      </p:sp>
      <p:grpSp>
        <p:nvGrpSpPr>
          <p:cNvPr id="7" name="Group 6">
            <a:extLst>
              <a:ext uri="{FF2B5EF4-FFF2-40B4-BE49-F238E27FC236}">
                <a16:creationId xmlns:a16="http://schemas.microsoft.com/office/drawing/2014/main" id="{2182907D-20E2-E13F-2B43-154417F0959D}"/>
              </a:ext>
            </a:extLst>
          </p:cNvPr>
          <p:cNvGrpSpPr/>
          <p:nvPr/>
        </p:nvGrpSpPr>
        <p:grpSpPr>
          <a:xfrm>
            <a:off x="2236546" y="3429000"/>
            <a:ext cx="7718908" cy="3222149"/>
            <a:chOff x="2236546" y="3429000"/>
            <a:chExt cx="7718908" cy="3222149"/>
          </a:xfrm>
        </p:grpSpPr>
        <p:pic>
          <p:nvPicPr>
            <p:cNvPr id="5" name="Picture 4">
              <a:extLst>
                <a:ext uri="{FF2B5EF4-FFF2-40B4-BE49-F238E27FC236}">
                  <a16:creationId xmlns:a16="http://schemas.microsoft.com/office/drawing/2014/main" id="{03D470DA-4208-388A-F56B-AE474A1B9444}"/>
                </a:ext>
              </a:extLst>
            </p:cNvPr>
            <p:cNvPicPr>
              <a:picLocks noChangeAspect="1"/>
            </p:cNvPicPr>
            <p:nvPr/>
          </p:nvPicPr>
          <p:blipFill rotWithShape="1">
            <a:blip r:embed="rId3"/>
            <a:srcRect l="17191" t="35951" r="52135" b="15655"/>
            <a:stretch/>
          </p:blipFill>
          <p:spPr>
            <a:xfrm>
              <a:off x="2236546" y="3429000"/>
              <a:ext cx="3424134" cy="2822039"/>
            </a:xfrm>
            <a:prstGeom prst="rect">
              <a:avLst/>
            </a:prstGeom>
          </p:spPr>
        </p:pic>
        <p:pic>
          <p:nvPicPr>
            <p:cNvPr id="14" name="Picture 13" descr="A blue and orange pie chart&#10;&#10;Description automatically generated">
              <a:extLst>
                <a:ext uri="{FF2B5EF4-FFF2-40B4-BE49-F238E27FC236}">
                  <a16:creationId xmlns:a16="http://schemas.microsoft.com/office/drawing/2014/main" id="{4F4A22C9-AB85-3AC8-DBF9-E9BFC842B144}"/>
                </a:ext>
              </a:extLst>
            </p:cNvPr>
            <p:cNvPicPr>
              <a:picLocks noChangeAspect="1"/>
            </p:cNvPicPr>
            <p:nvPr/>
          </p:nvPicPr>
          <p:blipFill rotWithShape="1">
            <a:blip r:embed="rId4"/>
            <a:srcRect l="5646" t="6365" r="10518" b="12931"/>
            <a:stretch/>
          </p:blipFill>
          <p:spPr>
            <a:xfrm>
              <a:off x="6637106" y="3542465"/>
              <a:ext cx="3318348" cy="2542068"/>
            </a:xfrm>
            <a:prstGeom prst="rect">
              <a:avLst/>
            </a:prstGeom>
          </p:spPr>
        </p:pic>
        <p:sp>
          <p:nvSpPr>
            <p:cNvPr id="15" name="TextBox 14">
              <a:extLst>
                <a:ext uri="{FF2B5EF4-FFF2-40B4-BE49-F238E27FC236}">
                  <a16:creationId xmlns:a16="http://schemas.microsoft.com/office/drawing/2014/main" id="{C1AC15CD-BFE0-E81E-6075-5832DC69D4C6}"/>
                </a:ext>
              </a:extLst>
            </p:cNvPr>
            <p:cNvSpPr txBox="1"/>
            <p:nvPr/>
          </p:nvSpPr>
          <p:spPr>
            <a:xfrm>
              <a:off x="7342259" y="6153100"/>
              <a:ext cx="2558562" cy="400110"/>
            </a:xfrm>
            <a:prstGeom prst="rect">
              <a:avLst/>
            </a:prstGeom>
            <a:noFill/>
          </p:spPr>
          <p:txBody>
            <a:bodyPr wrap="square" rtlCol="0">
              <a:spAutoFit/>
            </a:bodyPr>
            <a:lstStyle/>
            <a:p>
              <a:pPr algn="ctr"/>
              <a:r>
                <a:rPr lang="en-US" sz="2000" b="1" dirty="0"/>
                <a:t>After Smote</a:t>
              </a:r>
              <a:endParaRPr lang="en-IN" sz="2000" b="1" dirty="0"/>
            </a:p>
          </p:txBody>
        </p:sp>
        <p:sp>
          <p:nvSpPr>
            <p:cNvPr id="6" name="TextBox 5">
              <a:extLst>
                <a:ext uri="{FF2B5EF4-FFF2-40B4-BE49-F238E27FC236}">
                  <a16:creationId xmlns:a16="http://schemas.microsoft.com/office/drawing/2014/main" id="{1C97C9FC-EB8D-A83B-A987-DA946DF263A2}"/>
                </a:ext>
              </a:extLst>
            </p:cNvPr>
            <p:cNvSpPr txBox="1"/>
            <p:nvPr/>
          </p:nvSpPr>
          <p:spPr>
            <a:xfrm>
              <a:off x="2834990" y="6251039"/>
              <a:ext cx="2558562" cy="400110"/>
            </a:xfrm>
            <a:prstGeom prst="rect">
              <a:avLst/>
            </a:prstGeom>
            <a:noFill/>
          </p:spPr>
          <p:txBody>
            <a:bodyPr wrap="square" rtlCol="0">
              <a:spAutoFit/>
            </a:bodyPr>
            <a:lstStyle/>
            <a:p>
              <a:pPr algn="ctr"/>
              <a:r>
                <a:rPr lang="en-US" sz="2000" b="1" dirty="0"/>
                <a:t>Before Smote</a:t>
              </a:r>
              <a:endParaRPr lang="en-IN" sz="2000" b="1" dirty="0"/>
            </a:p>
          </p:txBody>
        </p:sp>
      </p:grpSp>
      <p:sp>
        <p:nvSpPr>
          <p:cNvPr id="4" name="Rectangle: Rounded Corners 3">
            <a:extLst>
              <a:ext uri="{FF2B5EF4-FFF2-40B4-BE49-F238E27FC236}">
                <a16:creationId xmlns:a16="http://schemas.microsoft.com/office/drawing/2014/main" id="{C6C1482A-02E5-C74D-F110-0DBC485CC715}"/>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8745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9AD1-1CA0-0D65-0F8C-DB77E084BE6C}"/>
              </a:ext>
            </a:extLst>
          </p:cNvPr>
          <p:cNvSpPr>
            <a:spLocks noGrp="1"/>
          </p:cNvSpPr>
          <p:nvPr>
            <p:ph type="title"/>
          </p:nvPr>
        </p:nvSpPr>
        <p:spPr>
          <a:xfrm>
            <a:off x="866454" y="-96252"/>
            <a:ext cx="10972800" cy="1143000"/>
          </a:xfrm>
        </p:spPr>
        <p:txBody>
          <a:bodyPr>
            <a:normAutofit/>
          </a:bodyPr>
          <a:lstStyle/>
          <a:p>
            <a:r>
              <a:rPr lang="en-IN" sz="4000" b="1" dirty="0"/>
              <a:t>Model Building</a:t>
            </a:r>
          </a:p>
        </p:txBody>
      </p:sp>
      <p:sp>
        <p:nvSpPr>
          <p:cNvPr id="3" name="Content Placeholder 2">
            <a:extLst>
              <a:ext uri="{FF2B5EF4-FFF2-40B4-BE49-F238E27FC236}">
                <a16:creationId xmlns:a16="http://schemas.microsoft.com/office/drawing/2014/main" id="{E24E99FB-34E3-3B85-748E-DEE1DA8CF680}"/>
              </a:ext>
            </a:extLst>
          </p:cNvPr>
          <p:cNvSpPr>
            <a:spLocks noGrp="1"/>
          </p:cNvSpPr>
          <p:nvPr>
            <p:ph idx="1"/>
          </p:nvPr>
        </p:nvSpPr>
        <p:spPr>
          <a:xfrm>
            <a:off x="866454" y="773227"/>
            <a:ext cx="10972800" cy="5741996"/>
          </a:xfrm>
        </p:spPr>
        <p:txBody>
          <a:bodyPr>
            <a:normAutofit fontScale="92500" lnSpcReduction="20000"/>
          </a:bodyPr>
          <a:lstStyle/>
          <a:p>
            <a:pPr algn="just">
              <a:lnSpc>
                <a:spcPct val="150000"/>
              </a:lnSpc>
            </a:pPr>
            <a:r>
              <a:rPr lang="en-IN" sz="2800" b="1" dirty="0">
                <a:solidFill>
                  <a:schemeClr val="tx1"/>
                </a:solidFill>
                <a:latin typeface="Times New Roman" panose="02020603050405020304" pitchFamily="18" charset="0"/>
                <a:cs typeface="Times New Roman" panose="02020603050405020304" pitchFamily="18" charset="0"/>
              </a:rPr>
              <a:t>Different EDA and Models tried are as follows : --</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Tried Models after dropping null values</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Capping outliers	</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Different encoding strategies – ordinal and dummy, WOE	</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Various null value treatments – finding associations among </a:t>
            </a:r>
            <a:r>
              <a:rPr lang="en-IN" sz="2200" dirty="0" err="1">
                <a:solidFill>
                  <a:schemeClr val="tx1"/>
                </a:solidFill>
                <a:latin typeface="Times New Roman" panose="02020603050405020304" pitchFamily="18" charset="0"/>
                <a:cs typeface="Times New Roman" panose="02020603050405020304" pitchFamily="18" charset="0"/>
              </a:rPr>
              <a:t>Xs</a:t>
            </a:r>
            <a:r>
              <a:rPr lang="en-IN" sz="2200" dirty="0">
                <a:solidFill>
                  <a:schemeClr val="tx1"/>
                </a:solidFill>
                <a:latin typeface="Times New Roman" panose="02020603050405020304" pitchFamily="18" charset="0"/>
                <a:cs typeface="Times New Roman" panose="02020603050405020304" pitchFamily="18" charset="0"/>
              </a:rPr>
              <a:t>, imputing by model,</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Combination of models, simple imputer and mode-	</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Recalculate BMI by imputing missing values in height and BMI-</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Imputing BMI by KNN</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Imputing BMI by median</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Model with Transformation</a:t>
            </a:r>
          </a:p>
          <a:p>
            <a:pPr marL="800100" lvl="1" indent="-342900" algn="just">
              <a:lnSpc>
                <a:spcPct val="150000"/>
              </a:lnSpc>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Model without transformation</a:t>
            </a:r>
          </a:p>
          <a:p>
            <a:pPr marL="800100" lvl="1" indent="-342900" algn="just">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Preprocessing separated for train and test data.</a:t>
            </a:r>
            <a:endParaRPr lang="en-IN" sz="2200" dirty="0">
              <a:solidFill>
                <a:schemeClr val="tx1"/>
              </a:solidFill>
              <a:latin typeface="Times New Roman" panose="02020603050405020304" pitchFamily="18" charset="0"/>
              <a:cs typeface="Times New Roman" panose="02020603050405020304" pitchFamily="18" charset="0"/>
            </a:endParaRPr>
          </a:p>
          <a:p>
            <a:endParaRPr lang="en-IN" dirty="0"/>
          </a:p>
        </p:txBody>
      </p:sp>
      <p:sp>
        <p:nvSpPr>
          <p:cNvPr id="5" name="Rectangle: Rounded Corners 4">
            <a:extLst>
              <a:ext uri="{FF2B5EF4-FFF2-40B4-BE49-F238E27FC236}">
                <a16:creationId xmlns:a16="http://schemas.microsoft.com/office/drawing/2014/main" id="{58E5869D-620D-B8E6-23E6-FC12089A1634}"/>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16655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9F8DDF-F705-421C-FCF8-A56C44D4F6F6}"/>
              </a:ext>
            </a:extLst>
          </p:cNvPr>
          <p:cNvSpPr>
            <a:spLocks noGrp="1"/>
          </p:cNvSpPr>
          <p:nvPr>
            <p:ph idx="1"/>
          </p:nvPr>
        </p:nvSpPr>
        <p:spPr>
          <a:xfrm>
            <a:off x="1097573" y="521678"/>
            <a:ext cx="9996854" cy="5973763"/>
          </a:xfrm>
        </p:spPr>
        <p:txBody>
          <a:bodyPr>
            <a:normAutofit fontScale="70000" lnSpcReduction="20000"/>
          </a:bodyPr>
          <a:lstStyle/>
          <a:p>
            <a:pPr marL="0" indent="0">
              <a:lnSpc>
                <a:spcPct val="120000"/>
              </a:lnSpc>
              <a:buNone/>
            </a:pPr>
            <a:r>
              <a:rPr lang="en-IN" sz="2900" b="1" dirty="0">
                <a:latin typeface="+mj-lt"/>
                <a:ea typeface="Times New Roman" panose="02020603050405020304" pitchFamily="18" charset="0"/>
              </a:rPr>
              <a:t>Background Research</a:t>
            </a:r>
          </a:p>
          <a:p>
            <a:pPr marL="0" indent="0" algn="just">
              <a:lnSpc>
                <a:spcPct val="120000"/>
              </a:lnSpc>
              <a:spcBef>
                <a:spcPts val="0"/>
              </a:spcBef>
              <a:buNone/>
            </a:pPr>
            <a:endParaRPr lang="en-US" sz="2300"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0000"/>
              </a:lnSpc>
              <a:spcBef>
                <a:spcPts val="0"/>
              </a:spcBef>
              <a:buNone/>
            </a:pPr>
            <a:r>
              <a:rPr lang="en-IN" sz="2600" dirty="0">
                <a:latin typeface="Times New Roman" panose="02020603050405020304" pitchFamily="18" charset="0"/>
                <a:ea typeface="Times New Roman" panose="02020603050405020304" pitchFamily="18" charset="0"/>
                <a:cs typeface="Times New Roman" panose="02020603050405020304" pitchFamily="18" charset="0"/>
              </a:rPr>
              <a:t>There is a growing need to identify and address critical risk factors associated with heart attack. </a:t>
            </a:r>
          </a:p>
          <a:p>
            <a:pPr marL="0" indent="0" algn="just">
              <a:lnSpc>
                <a:spcPct val="120000"/>
              </a:lnSpc>
              <a:spcBef>
                <a:spcPts val="0"/>
              </a:spcBef>
              <a:buNone/>
            </a:pP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Bef>
                <a:spcPts val="0"/>
              </a:spcBef>
            </a:pPr>
            <a:r>
              <a:rPr lang="en-US" sz="2600" b="1" dirty="0">
                <a:latin typeface="Times New Roman" panose="02020603050405020304" pitchFamily="18" charset="0"/>
                <a:ea typeface="Times New Roman" panose="02020603050405020304" pitchFamily="18" charset="0"/>
                <a:cs typeface="Times New Roman" panose="02020603050405020304" pitchFamily="18" charset="0"/>
              </a:rPr>
              <a:t>Global Statistics</a:t>
            </a:r>
          </a:p>
          <a:p>
            <a:pPr marL="914400" lvl="1" indent="-457200" algn="just">
              <a:lnSpc>
                <a:spcPct val="120000"/>
              </a:lnSpc>
              <a:spcBef>
                <a:spcPts val="0"/>
              </a:spcBef>
              <a:buFont typeface="+mj-lt"/>
              <a:buAutoNum type="arabicPeriod"/>
            </a:pPr>
            <a:r>
              <a:rPr lang="en-US" sz="2600" dirty="0">
                <a:latin typeface="Times New Roman" panose="02020603050405020304" pitchFamily="18" charset="0"/>
                <a:ea typeface="Times New Roman" panose="02020603050405020304" pitchFamily="18" charset="0"/>
                <a:cs typeface="Times New Roman" panose="02020603050405020304" pitchFamily="18" charset="0"/>
              </a:rPr>
              <a:t>World Heart Federation (WHF) </a:t>
            </a:r>
          </a:p>
          <a:p>
            <a:pPr marL="457200" lvl="1" indent="0" algn="just">
              <a:lnSpc>
                <a:spcPct val="120000"/>
              </a:lnSpc>
              <a:spcBef>
                <a:spcPts val="0"/>
              </a:spcBef>
              <a:buNone/>
            </a:pPr>
            <a:r>
              <a:rPr lang="en-US" sz="2600" dirty="0">
                <a:latin typeface="Times New Roman" panose="02020603050405020304" pitchFamily="18" charset="0"/>
                <a:ea typeface="Times New Roman" panose="02020603050405020304" pitchFamily="18" charset="0"/>
                <a:cs typeface="Times New Roman" panose="02020603050405020304" pitchFamily="18" charset="0"/>
              </a:rPr>
              <a:t>        - Deaths from cardiovascular disease surged 60% globally over the last 30 years</a:t>
            </a:r>
          </a:p>
          <a:p>
            <a:pPr marL="457200" lvl="1" indent="0" algn="just">
              <a:lnSpc>
                <a:spcPct val="120000"/>
              </a:lnSpc>
              <a:spcBef>
                <a:spcPts val="0"/>
              </a:spcBef>
              <a:buNone/>
            </a:pPr>
            <a:r>
              <a:rPr lang="en-US" sz="2600" dirty="0">
                <a:latin typeface="Times New Roman" panose="02020603050405020304" pitchFamily="18" charset="0"/>
                <a:ea typeface="Times New Roman" panose="02020603050405020304" pitchFamily="18" charset="0"/>
                <a:cs typeface="Times New Roman" panose="02020603050405020304" pitchFamily="18" charset="0"/>
              </a:rPr>
              <a:t>        -  Every 34 seconds a person dies because of a cardiac disease.</a:t>
            </a:r>
          </a:p>
          <a:p>
            <a:pPr marL="914400" lvl="1" indent="-457200" algn="just">
              <a:lnSpc>
                <a:spcPct val="120000"/>
              </a:lnSpc>
              <a:spcBef>
                <a:spcPts val="0"/>
              </a:spcBef>
              <a:buFont typeface="+mj-lt"/>
              <a:buAutoNum type="arabicPeriod"/>
            </a:pPr>
            <a:r>
              <a:rPr lang="en-US" sz="2600" dirty="0">
                <a:latin typeface="Times New Roman" panose="02020603050405020304" pitchFamily="18" charset="0"/>
                <a:ea typeface="Times New Roman" panose="02020603050405020304" pitchFamily="18" charset="0"/>
                <a:cs typeface="Times New Roman" panose="02020603050405020304" pitchFamily="18" charset="0"/>
              </a:rPr>
              <a:t>In 2022, heart attack cases in India witnessed a concerning increase of 12.5%.</a:t>
            </a:r>
          </a:p>
          <a:p>
            <a:pPr marL="857250" lvl="2" indent="0" algn="just">
              <a:lnSpc>
                <a:spcPct val="120000"/>
              </a:lnSpc>
              <a:spcBef>
                <a:spcPts val="0"/>
              </a:spcBef>
              <a:buNone/>
            </a:pP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pPr marL="514350" indent="-457200" algn="just">
              <a:lnSpc>
                <a:spcPct val="120000"/>
              </a:lnSpc>
              <a:spcBef>
                <a:spcPts val="0"/>
              </a:spcBef>
            </a:pPr>
            <a:r>
              <a:rPr lang="en-US" sz="2600" b="1" dirty="0">
                <a:latin typeface="Times New Roman" panose="02020603050405020304" pitchFamily="18" charset="0"/>
                <a:cs typeface="Times New Roman" panose="02020603050405020304" pitchFamily="18" charset="0"/>
              </a:rPr>
              <a:t>Importance of project</a:t>
            </a:r>
          </a:p>
          <a:p>
            <a:pPr marL="914400" lvl="1" indent="-457200" algn="just">
              <a:lnSpc>
                <a:spcPct val="120000"/>
              </a:lnSpc>
              <a:spcBef>
                <a:spcPts val="0"/>
              </a:spcBef>
              <a:buFont typeface="+mj-lt"/>
              <a:buAutoNum type="arabicPeriod"/>
            </a:pPr>
            <a:r>
              <a:rPr lang="en-US" sz="2600" dirty="0">
                <a:latin typeface="Times New Roman" panose="02020603050405020304" pitchFamily="18" charset="0"/>
                <a:cs typeface="Times New Roman" panose="02020603050405020304" pitchFamily="18" charset="0"/>
              </a:rPr>
              <a:t>Commercial Value:</a:t>
            </a:r>
          </a:p>
          <a:p>
            <a:pPr marL="1314450" lvl="2" indent="-457200" algn="just">
              <a:lnSpc>
                <a:spcPct val="120000"/>
              </a:lnSpc>
              <a:spcBef>
                <a:spcPts val="0"/>
              </a:spcBef>
            </a:pPr>
            <a:r>
              <a:rPr lang="en-US" sz="2600" dirty="0">
                <a:latin typeface="Times New Roman" panose="02020603050405020304" pitchFamily="18" charset="0"/>
                <a:cs typeface="Times New Roman" panose="02020603050405020304" pitchFamily="18" charset="0"/>
              </a:rPr>
              <a:t>Healthcare Providers, Insurers, And Pharmaceutical Companies </a:t>
            </a:r>
          </a:p>
          <a:p>
            <a:pPr marL="914400" lvl="1" indent="-457200" algn="just">
              <a:lnSpc>
                <a:spcPct val="120000"/>
              </a:lnSpc>
              <a:spcBef>
                <a:spcPts val="0"/>
              </a:spcBef>
              <a:buFont typeface="+mj-lt"/>
              <a:buAutoNum type="arabicPeriod"/>
            </a:pPr>
            <a:r>
              <a:rPr lang="en-US" sz="2600" dirty="0">
                <a:latin typeface="Times New Roman" panose="02020603050405020304" pitchFamily="18" charset="0"/>
                <a:cs typeface="Times New Roman" panose="02020603050405020304" pitchFamily="18" charset="0"/>
              </a:rPr>
              <a:t>Academic Value</a:t>
            </a:r>
          </a:p>
          <a:p>
            <a:pPr marL="1314450" lvl="2" indent="-457200" algn="just">
              <a:lnSpc>
                <a:spcPct val="120000"/>
              </a:lnSpc>
              <a:spcBef>
                <a:spcPts val="0"/>
              </a:spcBef>
            </a:pPr>
            <a:r>
              <a:rPr lang="en-US" sz="2600" dirty="0">
                <a:latin typeface="Times New Roman" panose="02020603050405020304" pitchFamily="18" charset="0"/>
                <a:cs typeface="Times New Roman" panose="02020603050405020304" pitchFamily="18" charset="0"/>
              </a:rPr>
              <a:t>Research</a:t>
            </a:r>
          </a:p>
          <a:p>
            <a:pPr marL="914400" lvl="1" indent="-457200" algn="just">
              <a:lnSpc>
                <a:spcPct val="120000"/>
              </a:lnSpc>
              <a:spcBef>
                <a:spcPts val="0"/>
              </a:spcBef>
              <a:buFont typeface="+mj-lt"/>
              <a:buAutoNum type="arabicPeriod"/>
            </a:pPr>
            <a:r>
              <a:rPr lang="en-US" sz="2600" dirty="0">
                <a:latin typeface="Times New Roman" panose="02020603050405020304" pitchFamily="18" charset="0"/>
                <a:cs typeface="Times New Roman" panose="02020603050405020304" pitchFamily="18" charset="0"/>
              </a:rPr>
              <a:t>Public Health Impact </a:t>
            </a:r>
          </a:p>
          <a:p>
            <a:pPr marL="1314450" lvl="2" indent="-457200" algn="just">
              <a:lnSpc>
                <a:spcPct val="120000"/>
              </a:lnSpc>
              <a:spcBef>
                <a:spcPts val="0"/>
              </a:spcBef>
            </a:pPr>
            <a:r>
              <a:rPr lang="en-US" sz="2600" dirty="0">
                <a:latin typeface="Times New Roman" panose="02020603050405020304" pitchFamily="18" charset="0"/>
                <a:cs typeface="Times New Roman" panose="02020603050405020304" pitchFamily="18" charset="0"/>
              </a:rPr>
              <a:t>A Leading Cause of Mortality ,Early Intervention </a:t>
            </a:r>
          </a:p>
          <a:p>
            <a:pPr marL="914400" lvl="1" indent="-457200" algn="just">
              <a:lnSpc>
                <a:spcPct val="120000"/>
              </a:lnSpc>
              <a:spcBef>
                <a:spcPts val="0"/>
              </a:spcBef>
              <a:buFont typeface="+mj-lt"/>
              <a:buAutoNum type="arabicPeriod"/>
            </a:pPr>
            <a:r>
              <a:rPr lang="en-US" sz="2600" dirty="0">
                <a:latin typeface="Times New Roman" panose="02020603050405020304" pitchFamily="18" charset="0"/>
                <a:cs typeface="Times New Roman" panose="02020603050405020304" pitchFamily="18" charset="0"/>
              </a:rPr>
              <a:t>Cost Reduction</a:t>
            </a:r>
          </a:p>
          <a:p>
            <a:pPr marL="1314450" lvl="2" indent="-457200" algn="just">
              <a:lnSpc>
                <a:spcPct val="120000"/>
              </a:lnSpc>
              <a:spcBef>
                <a:spcPts val="0"/>
              </a:spcBef>
            </a:pPr>
            <a:r>
              <a:rPr lang="en-US" sz="2600" dirty="0">
                <a:latin typeface="Times New Roman" panose="02020603050405020304" pitchFamily="18" charset="0"/>
                <a:cs typeface="Times New Roman" panose="02020603050405020304" pitchFamily="18" charset="0"/>
              </a:rPr>
              <a:t>Identifying At-risk Individuals Early </a:t>
            </a:r>
          </a:p>
          <a:p>
            <a:pPr marL="914400" lvl="1" indent="-457200" algn="just">
              <a:lnSpc>
                <a:spcPct val="120000"/>
              </a:lnSpc>
              <a:spcBef>
                <a:spcPts val="0"/>
              </a:spcBef>
              <a:buFont typeface="+mj-lt"/>
              <a:buAutoNum type="arabicPeriod"/>
            </a:pPr>
            <a:r>
              <a:rPr lang="en-US" sz="2600" dirty="0">
                <a:latin typeface="Times New Roman" panose="02020603050405020304" pitchFamily="18" charset="0"/>
                <a:cs typeface="Times New Roman" panose="02020603050405020304" pitchFamily="18" charset="0"/>
              </a:rPr>
              <a:t>Patient Empowerment</a:t>
            </a:r>
          </a:p>
          <a:p>
            <a:pPr marL="1314450" lvl="2" indent="-457200" algn="just">
              <a:lnSpc>
                <a:spcPct val="120000"/>
              </a:lnSpc>
              <a:spcBef>
                <a:spcPts val="0"/>
              </a:spcBef>
            </a:pPr>
            <a:r>
              <a:rPr lang="en-US" sz="2600" dirty="0">
                <a:latin typeface="Times New Roman" panose="02020603050405020304" pitchFamily="18" charset="0"/>
                <a:cs typeface="Times New Roman" panose="02020603050405020304" pitchFamily="18" charset="0"/>
              </a:rPr>
              <a:t>Preventive Measures.</a:t>
            </a:r>
          </a:p>
          <a:p>
            <a:pPr marL="514350" indent="-457200">
              <a:lnSpc>
                <a:spcPct val="120000"/>
              </a:lnSpc>
              <a:buFont typeface="+mj-lt"/>
              <a:buAutoNum type="arabicPeriod"/>
            </a:pPr>
            <a:endParaRPr lang="en-US" sz="2400" dirty="0">
              <a:ea typeface="Times New Roman" panose="02020603050405020304" pitchFamily="18" charset="0"/>
            </a:endParaRPr>
          </a:p>
          <a:p>
            <a:pPr marL="857250" lvl="2" indent="0">
              <a:lnSpc>
                <a:spcPct val="120000"/>
              </a:lnSpc>
              <a:buNone/>
            </a:pPr>
            <a:endParaRPr lang="en-US" sz="1600" dirty="0">
              <a:solidFill>
                <a:schemeClr val="accent1"/>
              </a:solidFill>
              <a:ea typeface="Times New Roman" panose="02020603050405020304" pitchFamily="18" charset="0"/>
            </a:endParaRPr>
          </a:p>
          <a:p>
            <a:pPr marL="1314450" lvl="2" indent="-457200"/>
            <a:endParaRPr lang="en-US" dirty="0">
              <a:solidFill>
                <a:schemeClr val="accent1"/>
              </a:solidFill>
            </a:endParaRPr>
          </a:p>
          <a:p>
            <a:pPr marL="1371600" lvl="2" indent="-457200"/>
            <a:endParaRPr lang="en-US" dirty="0">
              <a:solidFill>
                <a:schemeClr val="accent1"/>
              </a:solidFill>
            </a:endParaRPr>
          </a:p>
          <a:p>
            <a:pPr lvl="1" algn="l"/>
            <a:endParaRPr lang="en-IN" sz="2400" dirty="0">
              <a:solidFill>
                <a:schemeClr val="accent1"/>
              </a:solidFill>
            </a:endParaRPr>
          </a:p>
          <a:p>
            <a:endParaRPr lang="en-US" dirty="0">
              <a:solidFill>
                <a:schemeClr val="accent1"/>
              </a:solidFill>
            </a:endParaRPr>
          </a:p>
        </p:txBody>
      </p:sp>
      <p:sp>
        <p:nvSpPr>
          <p:cNvPr id="2" name="Rectangle 1">
            <a:extLst>
              <a:ext uri="{FF2B5EF4-FFF2-40B4-BE49-F238E27FC236}">
                <a16:creationId xmlns:a16="http://schemas.microsoft.com/office/drawing/2014/main" id="{717DD362-4537-8530-85E2-47CAE53DE872}"/>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3AD32E1-C090-B8A7-59A9-58DD69E0261C}"/>
              </a:ext>
            </a:extLst>
          </p:cNvPr>
          <p:cNvSpPr/>
          <p:nvPr/>
        </p:nvSpPr>
        <p:spPr>
          <a:xfrm>
            <a:off x="926123" y="66147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63602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5050" y="136524"/>
            <a:ext cx="10363200" cy="803273"/>
          </a:xfrm>
        </p:spPr>
        <p:txBody>
          <a:bodyPr/>
          <a:lstStyle/>
          <a:p>
            <a:r>
              <a:rPr lang="en-US" dirty="0"/>
              <a:t> </a:t>
            </a:r>
            <a:r>
              <a:rPr lang="en-US" sz="4000" b="1" dirty="0">
                <a:latin typeface="Times New Roman" panose="02020603050405020304" pitchFamily="18" charset="0"/>
                <a:cs typeface="Times New Roman" panose="02020603050405020304" pitchFamily="18" charset="0"/>
              </a:rPr>
              <a:t>Model Building</a:t>
            </a:r>
            <a:endParaRPr lang="en-IN" sz="4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81100" y="957777"/>
            <a:ext cx="10071100" cy="5047180"/>
          </a:xfrm>
        </p:spPr>
        <p:txBody>
          <a:bodyPr>
            <a:noAutofit/>
          </a:bodyPr>
          <a:lstStyle/>
          <a:p>
            <a:pPr algn="l"/>
            <a:r>
              <a:rPr lang="en-US" sz="2400" b="1" dirty="0">
                <a:solidFill>
                  <a:schemeClr val="tx1"/>
                </a:solidFill>
                <a:latin typeface="Times New Roman" panose="02020603050405020304" pitchFamily="18" charset="0"/>
                <a:cs typeface="Times New Roman" panose="02020603050405020304" pitchFamily="18" charset="0"/>
              </a:rPr>
              <a:t>Models by dropping null values:</a:t>
            </a:r>
          </a:p>
          <a:p>
            <a:pPr algn="just"/>
            <a:endParaRPr lang="en-US" sz="2400" b="1"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After performing data preprocessing, we built the first base model (</a:t>
            </a:r>
            <a:r>
              <a:rPr lang="en-US" sz="2000" b="1" u="sng" dirty="0">
                <a:solidFill>
                  <a:schemeClr val="tx1"/>
                </a:solidFill>
                <a:latin typeface="Times New Roman" panose="02020603050405020304" pitchFamily="18" charset="0"/>
                <a:cs typeface="Times New Roman" panose="02020603050405020304" pitchFamily="18" charset="0"/>
              </a:rPr>
              <a:t>Logistic Regression</a:t>
            </a:r>
            <a:r>
              <a:rPr lang="en-US" sz="2000" dirty="0">
                <a:solidFill>
                  <a:schemeClr val="tx1"/>
                </a:solidFill>
                <a:latin typeface="Times New Roman" panose="02020603050405020304" pitchFamily="18" charset="0"/>
                <a:cs typeface="Times New Roman" panose="02020603050405020304" pitchFamily="18" charset="0"/>
              </a:rPr>
              <a:t>) on imbalanced data. The performance metrics were a recall of 25% and an accuracy score of 95%.</a:t>
            </a:r>
          </a:p>
          <a:p>
            <a:pPr marL="285750" indent="-285750" algn="just">
              <a:spcBef>
                <a:spcPts val="0"/>
              </a:spcBef>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0"/>
              </a:spcBef>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After applying SMOTE to address the imbalanced data, we again built the Logistic Regression base model and got a increase in performance metrics were a recall of 60% and accuracy score of 92%</a:t>
            </a:r>
          </a:p>
          <a:p>
            <a:pPr marL="285750" indent="-285750" algn="just">
              <a:spcBef>
                <a:spcPts val="0"/>
              </a:spcBef>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marL="285750" lvl="0" indent="-285750" algn="just" eaLnBrk="0" fontAlgn="base" hangingPunct="0">
              <a:spcBef>
                <a:spcPts val="0"/>
              </a:spcBef>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As the performance metrics scores were very low for the unseen (test) data, we tried different combinations of hyperparameters using RandomizedSearchCV that yielded the best model performance. We then built different models with fine-tuned hyperparameters such as </a:t>
            </a:r>
          </a:p>
          <a:p>
            <a:pPr lvl="0" algn="just" eaLnBrk="0" fontAlgn="base" hangingPunct="0">
              <a:spcBef>
                <a:spcPts val="0"/>
              </a:spcBef>
            </a:pPr>
            <a:endParaRPr lang="en-US" sz="2000" dirty="0">
              <a:solidFill>
                <a:srgbClr val="000000"/>
              </a:solidFill>
              <a:latin typeface="Times New Roman" panose="02020603050405020304" pitchFamily="18" charset="0"/>
              <a:cs typeface="Times New Roman" panose="02020603050405020304" pitchFamily="18" charset="0"/>
            </a:endParaRPr>
          </a:p>
          <a:p>
            <a:pPr marL="800100" lvl="1" indent="-342900" algn="just" eaLnBrk="0" fontAlgn="base" hangingPunct="0">
              <a:spcBef>
                <a:spcPct val="0"/>
              </a:spcBef>
              <a:spcAft>
                <a:spcPct val="0"/>
              </a:spcAft>
              <a:buFont typeface="+mj-lt"/>
              <a:buAutoNum type="alphaLcPeriod"/>
            </a:pPr>
            <a:r>
              <a:rPr lang="en-US" sz="2000" dirty="0">
                <a:solidFill>
                  <a:srgbClr val="000000"/>
                </a:solidFill>
                <a:latin typeface="Times New Roman" panose="02020603050405020304" pitchFamily="18" charset="0"/>
                <a:cs typeface="Times New Roman" panose="02020603050405020304" pitchFamily="18" charset="0"/>
              </a:rPr>
              <a:t>Decision Tree : recall of 46 and an accuracy score of 93%</a:t>
            </a:r>
          </a:p>
          <a:p>
            <a:pPr marL="800100" lvl="1" indent="-342900" algn="just" eaLnBrk="0" fontAlgn="base" hangingPunct="0">
              <a:spcBef>
                <a:spcPct val="0"/>
              </a:spcBef>
              <a:spcAft>
                <a:spcPct val="0"/>
              </a:spcAft>
              <a:buFont typeface="+mj-lt"/>
              <a:buAutoNum type="alphaLcPeriod"/>
            </a:pPr>
            <a:r>
              <a:rPr lang="en-US" sz="2000" dirty="0">
                <a:solidFill>
                  <a:srgbClr val="000000"/>
                </a:solidFill>
                <a:latin typeface="Times New Roman" panose="02020603050405020304" pitchFamily="18" charset="0"/>
                <a:cs typeface="Times New Roman" panose="02020603050405020304" pitchFamily="18" charset="0"/>
              </a:rPr>
              <a:t>Random Forest Classifier : recall of 46 and an accuracy score of 93%</a:t>
            </a:r>
          </a:p>
          <a:p>
            <a:pPr marL="800100" lvl="1" indent="-342900" algn="just" eaLnBrk="0" fontAlgn="base" hangingPunct="0">
              <a:spcBef>
                <a:spcPct val="0"/>
              </a:spcBef>
              <a:spcAft>
                <a:spcPct val="0"/>
              </a:spcAft>
              <a:buFont typeface="+mj-lt"/>
              <a:buAutoNum type="alphaLcPeriod"/>
            </a:pPr>
            <a:r>
              <a:rPr lang="en-US" sz="2000" dirty="0">
                <a:solidFill>
                  <a:srgbClr val="000000"/>
                </a:solidFill>
                <a:latin typeface="Times New Roman" panose="02020603050405020304" pitchFamily="18" charset="0"/>
                <a:cs typeface="Times New Roman" panose="02020603050405020304" pitchFamily="18" charset="0"/>
              </a:rPr>
              <a:t>XG Boost :  recall of 94 and an accuracy score of 56%</a:t>
            </a:r>
          </a:p>
          <a:p>
            <a:pPr marL="342900" lvl="0" indent="-342900" algn="just" eaLnBrk="0" fontAlgn="base" hangingPunct="0">
              <a:spcBef>
                <a:spcPct val="0"/>
              </a:spcBef>
              <a:spcAft>
                <a:spcPct val="0"/>
              </a:spcAft>
              <a:buFont typeface="+mj-lt"/>
              <a:buAutoNum type="alphaLcPeriod"/>
            </a:pPr>
            <a:endParaRPr lang="en-US" sz="1800" dirty="0">
              <a:solidFill>
                <a:srgbClr val="000000"/>
              </a:solidFill>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br>
              <a:rPr lang="en-US" sz="1900" dirty="0">
                <a:solidFill>
                  <a:srgbClr val="000000"/>
                </a:solidFill>
                <a:latin typeface="Times New Roman" panose="02020603050405020304" pitchFamily="18" charset="0"/>
                <a:cs typeface="Times New Roman" panose="02020603050405020304" pitchFamily="18" charset="0"/>
              </a:rPr>
            </a:br>
            <a:endParaRPr lang="en-US" sz="1900" dirty="0">
              <a:solidFill>
                <a:schemeClr val="tx1"/>
              </a:solidFill>
              <a:latin typeface="Times New Roman" panose="02020603050405020304" pitchFamily="18" charset="0"/>
              <a:cs typeface="Times New Roman" panose="02020603050405020304" pitchFamily="18" charset="0"/>
            </a:endParaRPr>
          </a:p>
          <a:p>
            <a:pPr algn="l"/>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622300" y="14155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Rounded Corners 4">
            <a:extLst>
              <a:ext uri="{FF2B5EF4-FFF2-40B4-BE49-F238E27FC236}">
                <a16:creationId xmlns:a16="http://schemas.microsoft.com/office/drawing/2014/main" id="{8F474FB2-F0A4-688E-24A8-6880632BBEA1}"/>
              </a:ext>
            </a:extLst>
          </p:cNvPr>
          <p:cNvSpPr/>
          <p:nvPr/>
        </p:nvSpPr>
        <p:spPr>
          <a:xfrm>
            <a:off x="417095" y="6436895"/>
            <a:ext cx="2217821" cy="28458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81393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43173" y="705911"/>
            <a:ext cx="10253544" cy="5410200"/>
          </a:xfrm>
        </p:spPr>
        <p:txBody>
          <a:bodyPr>
            <a:normAutofit lnSpcReduction="10000"/>
          </a:bodyPr>
          <a:lstStyle/>
          <a:p>
            <a:pPr algn="l"/>
            <a:r>
              <a:rPr lang="en-US" sz="2800" b="1" dirty="0">
                <a:solidFill>
                  <a:schemeClr val="tx1"/>
                </a:solidFill>
                <a:latin typeface="Times New Roman" panose="02020603050405020304" pitchFamily="18" charset="0"/>
                <a:cs typeface="Times New Roman" panose="02020603050405020304" pitchFamily="18" charset="0"/>
              </a:rPr>
              <a:t>Models after null value treatment:</a:t>
            </a:r>
          </a:p>
          <a:p>
            <a:pPr algn="l"/>
            <a:endParaRPr lang="en-US" sz="2800" b="1"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By dropping null values, we did not obtain the best model. </a:t>
            </a:r>
          </a:p>
          <a:p>
            <a:pPr marL="285750" indent="-28575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Consequently, we built a model by filling the null values. Once again, we constructed a Logistic Regression model on imbalanced data and obtained a similar score, with a recall of 24% and an accuracy of 95%.</a:t>
            </a:r>
          </a:p>
          <a:p>
            <a:pPr marL="285750" indent="-285750" algn="just">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After applying SMOTE to address the imbalanced data, we once again constructed the Logistic Regression base model. There was a noticeable increase in performance metrics, with a recall of 58% and an accuracy score of 91%.</a:t>
            </a:r>
          </a:p>
          <a:p>
            <a:pPr marL="285750" lvl="0" indent="-285750" algn="just" eaLnBrk="0" fontAlgn="base" hangingPunct="0">
              <a:spcBef>
                <a:spcPct val="0"/>
              </a:spcBef>
              <a:spcAft>
                <a:spcPct val="0"/>
              </a:spcAft>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However, since the recall value remained relatively low for the test data, we proceeded to explore different combinations of hyperparameters and built various models with fine-tuned parameters:</a:t>
            </a:r>
          </a:p>
          <a:p>
            <a:pPr marL="800100" lvl="1" indent="-342900" algn="just" eaLnBrk="0" fontAlgn="base" hangingPunct="0">
              <a:spcBef>
                <a:spcPct val="0"/>
              </a:spcBef>
              <a:spcAft>
                <a:spcPct val="0"/>
              </a:spcAft>
              <a:buFont typeface="+mj-lt"/>
              <a:buAutoNum type="alphaLcPeriod"/>
            </a:pPr>
            <a:r>
              <a:rPr lang="en-US" sz="2000" b="1" dirty="0">
                <a:solidFill>
                  <a:schemeClr val="tx1"/>
                </a:solidFill>
                <a:latin typeface="Times New Roman" panose="02020603050405020304" pitchFamily="18" charset="0"/>
                <a:cs typeface="Times New Roman" panose="02020603050405020304" pitchFamily="18" charset="0"/>
              </a:rPr>
              <a:t>Decision Tree:</a:t>
            </a:r>
            <a:r>
              <a:rPr lang="en-US" sz="2000" dirty="0">
                <a:solidFill>
                  <a:schemeClr val="tx1"/>
                </a:solidFill>
                <a:latin typeface="Times New Roman" panose="02020603050405020304" pitchFamily="18" charset="0"/>
                <a:cs typeface="Times New Roman" panose="02020603050405020304" pitchFamily="18" charset="0"/>
              </a:rPr>
              <a:t> Achieved a recall of 41% and an accuracy score of 92%.</a:t>
            </a:r>
          </a:p>
          <a:p>
            <a:pPr marL="800100" lvl="1" indent="-342900" algn="just" eaLnBrk="0" fontAlgn="base" hangingPunct="0">
              <a:spcBef>
                <a:spcPct val="0"/>
              </a:spcBef>
              <a:spcAft>
                <a:spcPct val="0"/>
              </a:spcAft>
              <a:buFont typeface="+mj-lt"/>
              <a:buAutoNum type="alphaLcPeriod"/>
            </a:pPr>
            <a:r>
              <a:rPr lang="en-US" sz="2000" b="1" dirty="0">
                <a:solidFill>
                  <a:schemeClr val="tx1"/>
                </a:solidFill>
                <a:latin typeface="Times New Roman" panose="02020603050405020304" pitchFamily="18" charset="0"/>
                <a:cs typeface="Times New Roman" panose="02020603050405020304" pitchFamily="18" charset="0"/>
              </a:rPr>
              <a:t>Random Forest Classifier:</a:t>
            </a:r>
            <a:r>
              <a:rPr lang="en-US" sz="2000" dirty="0">
                <a:solidFill>
                  <a:schemeClr val="tx1"/>
                </a:solidFill>
                <a:latin typeface="Times New Roman" panose="02020603050405020304" pitchFamily="18" charset="0"/>
                <a:cs typeface="Times New Roman" panose="02020603050405020304" pitchFamily="18" charset="0"/>
              </a:rPr>
              <a:t> Demonstrated a recall of 34% and an accuracy score of 94%.</a:t>
            </a:r>
          </a:p>
          <a:p>
            <a:pPr marL="800100" lvl="1" indent="-342900" algn="just" eaLnBrk="0" fontAlgn="base" hangingPunct="0">
              <a:spcBef>
                <a:spcPct val="0"/>
              </a:spcBef>
              <a:spcAft>
                <a:spcPct val="0"/>
              </a:spcAft>
              <a:buFont typeface="+mj-lt"/>
              <a:buAutoNum type="alphaLcPeriod"/>
            </a:pPr>
            <a:r>
              <a:rPr lang="en-US" sz="2000" b="1" dirty="0">
                <a:solidFill>
                  <a:schemeClr val="tx1"/>
                </a:solidFill>
                <a:latin typeface="Times New Roman" panose="02020603050405020304" pitchFamily="18" charset="0"/>
                <a:cs typeface="Times New Roman" panose="02020603050405020304" pitchFamily="18" charset="0"/>
              </a:rPr>
              <a:t>XG Boost:</a:t>
            </a:r>
            <a:r>
              <a:rPr lang="en-US" sz="2000" dirty="0">
                <a:solidFill>
                  <a:schemeClr val="tx1"/>
                </a:solidFill>
                <a:latin typeface="Times New Roman" panose="02020603050405020304" pitchFamily="18" charset="0"/>
                <a:cs typeface="Times New Roman" panose="02020603050405020304" pitchFamily="18" charset="0"/>
              </a:rPr>
              <a:t> Showcased a recall of 71% and an accuracy score of 85%.</a:t>
            </a:r>
          </a:p>
          <a:p>
            <a:pPr marL="342900" indent="-342900" algn="just">
              <a:buFont typeface="+mj-lt"/>
              <a:buAutoNum type="alphaLcPeriod"/>
            </a:pP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5" name="Rectangle 1"/>
          <p:cNvSpPr>
            <a:spLocks noChangeArrowheads="1"/>
          </p:cNvSpPr>
          <p:nvPr/>
        </p:nvSpPr>
        <p:spPr bwMode="auto">
          <a:xfrm>
            <a:off x="0" y="-248711"/>
            <a:ext cx="65" cy="9546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dirty="0">
                <a:ln>
                  <a:noFill/>
                </a:ln>
                <a:solidFill>
                  <a:srgbClr val="000000"/>
                </a:solidFill>
                <a:effectLst/>
                <a:latin typeface="Söhne"/>
              </a:rPr>
            </a:b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Rounded Corners 1">
            <a:extLst>
              <a:ext uri="{FF2B5EF4-FFF2-40B4-BE49-F238E27FC236}">
                <a16:creationId xmlns:a16="http://schemas.microsoft.com/office/drawing/2014/main" id="{51E567A1-7B10-2B1C-E2D1-CD6F39F11077}"/>
              </a:ext>
            </a:extLst>
          </p:cNvPr>
          <p:cNvSpPr/>
          <p:nvPr/>
        </p:nvSpPr>
        <p:spPr>
          <a:xfrm>
            <a:off x="417095" y="6368383"/>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493007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subTitle" idx="1"/>
          </p:nvPr>
        </p:nvSpPr>
        <p:spPr bwMode="auto">
          <a:xfrm>
            <a:off x="976045" y="1012954"/>
            <a:ext cx="10695398"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After extracting the best features from the XGBoost model using feature importance,we constructed a new model specifically on these important features. This resulted in a recall of 71% and an accuracy score of 85%.</a:t>
            </a:r>
            <a:br>
              <a:rPr kumimoji="0" 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endParaRPr kumimoji="0" 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After applying a </a:t>
            </a:r>
            <a:r>
              <a:rPr lang="en-US" sz="2400" b="1" dirty="0">
                <a:latin typeface="Times New Roman" panose="02020603050405020304" pitchFamily="18" charset="0"/>
                <a:cs typeface="Times New Roman" panose="02020603050405020304" pitchFamily="18" charset="0"/>
              </a:rPr>
              <a:t>sequential feature selector </a:t>
            </a:r>
            <a:r>
              <a:rPr lang="en-US" sz="2400" dirty="0">
                <a:latin typeface="Times New Roman" panose="02020603050405020304" pitchFamily="18" charset="0"/>
                <a:cs typeface="Times New Roman" panose="02020603050405020304" pitchFamily="18" charset="0"/>
              </a:rPr>
              <a:t>(SFS) on XGBoost, 21 important features were identified. Subsequently, various models were built on this reduced set of features using SFS, yielding the following results:</a:t>
            </a:r>
          </a:p>
          <a:p>
            <a:pPr marL="800100" lvl="1" indent="-342900" algn="just">
              <a:buFont typeface="+mj-lt"/>
              <a:buAutoNum type="alphaLcPeriod"/>
            </a:pPr>
            <a:r>
              <a:rPr lang="en-US" sz="2400" b="1" dirty="0">
                <a:latin typeface="Times New Roman" panose="02020603050405020304" pitchFamily="18" charset="0"/>
                <a:cs typeface="Times New Roman" panose="02020603050405020304" pitchFamily="18" charset="0"/>
              </a:rPr>
              <a:t>Decision Tree:</a:t>
            </a:r>
            <a:r>
              <a:rPr lang="en-US" sz="2400" dirty="0">
                <a:latin typeface="Times New Roman" panose="02020603050405020304" pitchFamily="18" charset="0"/>
                <a:cs typeface="Times New Roman" panose="02020603050405020304" pitchFamily="18" charset="0"/>
              </a:rPr>
              <a:t> Achieved a recall of 37% and an accuracy of 93%.</a:t>
            </a:r>
          </a:p>
          <a:p>
            <a:pPr marL="800100" lvl="1" indent="-342900" algn="just">
              <a:buFont typeface="+mj-lt"/>
              <a:buAutoNum type="alphaLcPeriod"/>
            </a:pPr>
            <a:r>
              <a:rPr lang="en-US" sz="2400" b="1" dirty="0">
                <a:latin typeface="Times New Roman" panose="02020603050405020304" pitchFamily="18" charset="0"/>
                <a:cs typeface="Times New Roman" panose="02020603050405020304" pitchFamily="18" charset="0"/>
              </a:rPr>
              <a:t>Random Forest Classifier:</a:t>
            </a:r>
            <a:r>
              <a:rPr lang="en-US" sz="2400" dirty="0">
                <a:latin typeface="Times New Roman" panose="02020603050405020304" pitchFamily="18" charset="0"/>
                <a:cs typeface="Times New Roman" panose="02020603050405020304" pitchFamily="18" charset="0"/>
              </a:rPr>
              <a:t> Demonstrated a recall of 40% and an accuracy of 94%.</a:t>
            </a:r>
          </a:p>
          <a:p>
            <a:pPr marL="800100" lvl="1" indent="-342900" algn="just">
              <a:buFont typeface="+mj-lt"/>
              <a:buAutoNum type="alphaLcPeriod"/>
            </a:pPr>
            <a:r>
              <a:rPr lang="en-US" sz="2400" b="1" dirty="0">
                <a:latin typeface="Times New Roman" panose="02020603050405020304" pitchFamily="18" charset="0"/>
                <a:cs typeface="Times New Roman" panose="02020603050405020304" pitchFamily="18" charset="0"/>
              </a:rPr>
              <a:t>AdaBoost :</a:t>
            </a:r>
            <a:r>
              <a:rPr lang="en-US" sz="2400" dirty="0">
                <a:latin typeface="Times New Roman" panose="02020603050405020304" pitchFamily="18" charset="0"/>
                <a:cs typeface="Times New Roman" panose="02020603050405020304" pitchFamily="18" charset="0"/>
              </a:rPr>
              <a:t> Showcased a recall of 29% and an accuracy of 94%.</a:t>
            </a:r>
          </a:p>
          <a:p>
            <a:pPr marL="800100" lvl="1" indent="-342900" algn="just">
              <a:buFont typeface="+mj-lt"/>
              <a:buAutoNum type="alphaLcPeriod"/>
            </a:pPr>
            <a:r>
              <a:rPr lang="en-US" sz="2400" b="1" dirty="0">
                <a:latin typeface="Times New Roman" panose="02020603050405020304" pitchFamily="18" charset="0"/>
                <a:cs typeface="Times New Roman" panose="02020603050405020304" pitchFamily="18" charset="0"/>
              </a:rPr>
              <a:t>XGBoost :</a:t>
            </a:r>
            <a:r>
              <a:rPr lang="en-US" sz="2400" dirty="0">
                <a:latin typeface="Times New Roman" panose="02020603050405020304" pitchFamily="18" charset="0"/>
                <a:cs typeface="Times New Roman" panose="02020603050405020304" pitchFamily="18" charset="0"/>
              </a:rPr>
              <a:t> Maintained a recall of 71% and an accuracy of 85%.</a:t>
            </a:r>
          </a:p>
          <a:p>
            <a:pPr marL="342900" lvl="0" indent="-342900" algn="just">
              <a:buFont typeface="+mj-lt"/>
              <a:buAutoNum type="alphaLcPeriod"/>
            </a:pP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D753811D-08E0-D389-766D-AF3A30D86945}"/>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918579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53AC1-EC6D-950A-B31A-3734014557C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8DE0E12-1EFB-FC3F-FEED-CBDDE37320AB}"/>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02C071C-CBC3-B9CF-DA65-AA168E92C996}"/>
              </a:ext>
            </a:extLst>
          </p:cNvPr>
          <p:cNvSpPr txBox="1"/>
          <p:nvPr/>
        </p:nvSpPr>
        <p:spPr>
          <a:xfrm>
            <a:off x="838200" y="299931"/>
            <a:ext cx="10515600" cy="70011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u="sng" kern="1200" dirty="0">
                <a:latin typeface="Times New Roman" panose="02020603050405020304" pitchFamily="18" charset="0"/>
                <a:ea typeface="+mj-ea"/>
                <a:cs typeface="Times New Roman" panose="02020603050405020304" pitchFamily="18" charset="0"/>
              </a:rPr>
              <a:t>Sequential Feature Selection</a:t>
            </a:r>
          </a:p>
        </p:txBody>
      </p:sp>
      <p:pic>
        <p:nvPicPr>
          <p:cNvPr id="6" name="Picture 5">
            <a:extLst>
              <a:ext uri="{FF2B5EF4-FFF2-40B4-BE49-F238E27FC236}">
                <a16:creationId xmlns:a16="http://schemas.microsoft.com/office/drawing/2014/main" id="{911C50B4-E7E3-A3D9-5097-E2F83E4F3266}"/>
              </a:ext>
            </a:extLst>
          </p:cNvPr>
          <p:cNvPicPr>
            <a:picLocks noChangeAspect="1"/>
          </p:cNvPicPr>
          <p:nvPr/>
        </p:nvPicPr>
        <p:blipFill rotWithShape="1">
          <a:blip r:embed="rId2"/>
          <a:srcRect l="5640" t="1663" r="3917"/>
          <a:stretch/>
        </p:blipFill>
        <p:spPr>
          <a:xfrm>
            <a:off x="1679330" y="1871271"/>
            <a:ext cx="8361485" cy="4828466"/>
          </a:xfrm>
          <a:prstGeom prst="rect">
            <a:avLst/>
          </a:prstGeom>
        </p:spPr>
      </p:pic>
      <p:sp>
        <p:nvSpPr>
          <p:cNvPr id="7" name="TextBox 6">
            <a:extLst>
              <a:ext uri="{FF2B5EF4-FFF2-40B4-BE49-F238E27FC236}">
                <a16:creationId xmlns:a16="http://schemas.microsoft.com/office/drawing/2014/main" id="{37F0AA94-5764-ECAD-1C7B-A707575FE572}"/>
              </a:ext>
            </a:extLst>
          </p:cNvPr>
          <p:cNvSpPr txBox="1"/>
          <p:nvPr/>
        </p:nvSpPr>
        <p:spPr>
          <a:xfrm>
            <a:off x="1679330" y="1112493"/>
            <a:ext cx="9214339" cy="646331"/>
          </a:xfrm>
          <a:prstGeom prst="rect">
            <a:avLst/>
          </a:prstGeom>
          <a:noFill/>
        </p:spPr>
        <p:txBody>
          <a:bodyPr wrap="square" rtlCol="0">
            <a:spAutoFit/>
          </a:bodyPr>
          <a:lstStyle/>
          <a:p>
            <a:r>
              <a:rPr lang="en-US" b="0" i="0" dirty="0">
                <a:solidFill>
                  <a:srgbClr val="0D0D0D"/>
                </a:solidFill>
                <a:effectLst/>
                <a:latin typeface="Times New Roman" panose="02020603050405020304" pitchFamily="18" charset="0"/>
                <a:cs typeface="Times New Roman" panose="02020603050405020304" pitchFamily="18" charset="0"/>
              </a:rPr>
              <a:t>We have identified the best features through the Sequential Feature Selector, and their importance is illustrated in the graph below</a:t>
            </a:r>
            <a:r>
              <a:rPr lang="en-US" b="0" i="0" dirty="0">
                <a:solidFill>
                  <a:srgbClr val="0D0D0D"/>
                </a:solidFill>
                <a:effectLst/>
                <a:latin typeface="Söhne"/>
              </a:rPr>
              <a:t>.</a:t>
            </a:r>
            <a:endParaRPr lang="en-US" dirty="0"/>
          </a:p>
        </p:txBody>
      </p:sp>
    </p:spTree>
    <p:extLst>
      <p:ext uri="{BB962C8B-B14F-4D97-AF65-F5344CB8AC3E}">
        <p14:creationId xmlns:p14="http://schemas.microsoft.com/office/powerpoint/2010/main" val="326727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7141" y="850899"/>
            <a:ext cx="9996755" cy="5505451"/>
          </a:xfrm>
        </p:spPr>
        <p:txBody>
          <a:bodyPr>
            <a:normAutofit/>
          </a:bodyPr>
          <a:lstStyle/>
          <a:p>
            <a:pPr marL="285750" indent="-28575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Further feature importance analysis on the new XGBoost model from SFS revealed that the features </a:t>
            </a:r>
            <a:r>
              <a:rPr lang="en-US" sz="2400" b="1" dirty="0">
                <a:solidFill>
                  <a:schemeClr val="tx1"/>
                </a:solidFill>
                <a:latin typeface="Times New Roman" panose="02020603050405020304" pitchFamily="18" charset="0"/>
                <a:cs typeface="Times New Roman" panose="02020603050405020304" pitchFamily="18" charset="0"/>
              </a:rPr>
              <a:t>'Hadskincancer' </a:t>
            </a:r>
            <a:r>
              <a:rPr lang="en-US" sz="2400" dirty="0">
                <a:solidFill>
                  <a:schemeClr val="tx1"/>
                </a:solidFill>
                <a:latin typeface="Times New Roman" panose="02020603050405020304" pitchFamily="18" charset="0"/>
                <a:cs typeface="Times New Roman" panose="02020603050405020304" pitchFamily="18" charset="0"/>
              </a:rPr>
              <a:t>and </a:t>
            </a:r>
            <a:r>
              <a:rPr lang="en-US" sz="2400" b="1" dirty="0">
                <a:solidFill>
                  <a:schemeClr val="tx1"/>
                </a:solidFill>
                <a:latin typeface="Times New Roman" panose="02020603050405020304" pitchFamily="18" charset="0"/>
                <a:cs typeface="Times New Roman" panose="02020603050405020304" pitchFamily="18" charset="0"/>
              </a:rPr>
              <a:t>'DeaforHardofHearing</a:t>
            </a:r>
            <a:r>
              <a:rPr lang="en-US" sz="2400" dirty="0">
                <a:solidFill>
                  <a:schemeClr val="tx1"/>
                </a:solidFill>
                <a:latin typeface="Times New Roman" panose="02020603050405020304" pitchFamily="18" charset="0"/>
                <a:cs typeface="Times New Roman" panose="02020603050405020304" pitchFamily="18" charset="0"/>
              </a:rPr>
              <a:t>' had zero importances. As a result, these features were dropped, and a new model was built on the remaining features. The updated model achieved a recall of 70% and an accuracy of 86%.</a:t>
            </a:r>
          </a:p>
          <a:p>
            <a:pPr algn="just"/>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It's noteworthy that dropping columns led to a reduction in both accuracy and recall, prompting the decision to retain the final set of 21 features for predictions. This suggests that, despite the initial insignificance of 'Hadskincancer' and 'DeaforHardofHearing' in terms of feature importance, their inclusion contributes to the overall predictive performance of the model.</a:t>
            </a:r>
          </a:p>
          <a:p>
            <a:pPr algn="just"/>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26F5892F-C23C-D50B-10ED-6BC5431F07B0}"/>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381027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8423" y="1429601"/>
            <a:ext cx="9403307" cy="4534469"/>
          </a:xfrm>
        </p:spPr>
        <p:txBody>
          <a:bodyPr>
            <a:normAutofit fontScale="92500" lnSpcReduction="20000"/>
          </a:bodyPr>
          <a:lstStyle/>
          <a:p>
            <a:pPr algn="just"/>
            <a:r>
              <a:rPr lang="en-US" sz="2600" b="1" dirty="0">
                <a:solidFill>
                  <a:schemeClr val="tx1"/>
                </a:solidFill>
                <a:latin typeface="Times New Roman" panose="02020603050405020304" pitchFamily="18" charset="0"/>
                <a:cs typeface="Times New Roman" panose="02020603050405020304" pitchFamily="18" charset="0"/>
              </a:rPr>
              <a:t>Final Best Model:     </a:t>
            </a:r>
            <a:endParaRPr lang="en-US" sz="2600" b="1" dirty="0">
              <a:solidFill>
                <a:schemeClr val="tx1"/>
              </a:solidFill>
              <a:highlight>
                <a:srgbClr val="FFFF00"/>
              </a:highlight>
              <a:latin typeface="Times New Roman" panose="02020603050405020304" pitchFamily="18" charset="0"/>
              <a:cs typeface="Times New Roman" panose="02020603050405020304" pitchFamily="18" charset="0"/>
            </a:endParaRPr>
          </a:p>
          <a:p>
            <a:pPr algn="just"/>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After trying various models, the best-performing model we obtained was the full </a:t>
            </a:r>
            <a:r>
              <a:rPr lang="en-US" sz="2400" b="1" dirty="0" err="1">
                <a:solidFill>
                  <a:schemeClr val="tx1"/>
                </a:solidFill>
                <a:latin typeface="Times New Roman" panose="02020603050405020304" pitchFamily="18" charset="0"/>
                <a:cs typeface="Times New Roman" panose="02020603050405020304" pitchFamily="18" charset="0"/>
              </a:rPr>
              <a:t>XGBoost</a:t>
            </a:r>
            <a:r>
              <a:rPr lang="en-US" sz="2400" b="1"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model, achieving an </a:t>
            </a:r>
            <a:r>
              <a:rPr lang="en-US" sz="2400" b="1" dirty="0">
                <a:solidFill>
                  <a:schemeClr val="tx1"/>
                </a:solidFill>
                <a:latin typeface="Times New Roman" panose="02020603050405020304" pitchFamily="18" charset="0"/>
                <a:cs typeface="Times New Roman" panose="02020603050405020304" pitchFamily="18" charset="0"/>
              </a:rPr>
              <a:t>accuracy of 0.85 </a:t>
            </a:r>
            <a:r>
              <a:rPr lang="en-US" sz="2400" dirty="0">
                <a:solidFill>
                  <a:schemeClr val="tx1"/>
                </a:solidFill>
                <a:latin typeface="Times New Roman" panose="02020603050405020304" pitchFamily="18" charset="0"/>
                <a:cs typeface="Times New Roman" panose="02020603050405020304" pitchFamily="18" charset="0"/>
              </a:rPr>
              <a:t>on the test dataset and an accuracy of  0.88 on train dataset. </a:t>
            </a:r>
          </a:p>
          <a:p>
            <a:pPr marL="285750" indent="-285750" algn="just">
              <a:lnSpc>
                <a:spcPct val="150000"/>
              </a:lnSpc>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Similarly, the </a:t>
            </a:r>
            <a:r>
              <a:rPr lang="en-US" sz="2400" b="1" dirty="0">
                <a:solidFill>
                  <a:schemeClr val="tx1"/>
                </a:solidFill>
                <a:latin typeface="Times New Roman" panose="02020603050405020304" pitchFamily="18" charset="0"/>
                <a:cs typeface="Times New Roman" panose="02020603050405020304" pitchFamily="18" charset="0"/>
              </a:rPr>
              <a:t>recall</a:t>
            </a:r>
            <a:r>
              <a:rPr lang="en-US" sz="2400" dirty="0">
                <a:solidFill>
                  <a:schemeClr val="tx1"/>
                </a:solidFill>
                <a:latin typeface="Times New Roman" panose="02020603050405020304" pitchFamily="18" charset="0"/>
                <a:cs typeface="Times New Roman" panose="02020603050405020304" pitchFamily="18" charset="0"/>
              </a:rPr>
              <a:t> for positive cases improved significantly to </a:t>
            </a:r>
            <a:r>
              <a:rPr lang="en-US" sz="2400" b="1" dirty="0">
                <a:solidFill>
                  <a:schemeClr val="tx1"/>
                </a:solidFill>
                <a:latin typeface="Times New Roman" panose="02020603050405020304" pitchFamily="18" charset="0"/>
                <a:cs typeface="Times New Roman" panose="02020603050405020304" pitchFamily="18" charset="0"/>
              </a:rPr>
              <a:t>0.71 </a:t>
            </a:r>
            <a:r>
              <a:rPr lang="en-US" sz="2400" dirty="0">
                <a:solidFill>
                  <a:schemeClr val="tx1"/>
                </a:solidFill>
                <a:latin typeface="Times New Roman" panose="02020603050405020304" pitchFamily="18" charset="0"/>
                <a:cs typeface="Times New Roman" panose="02020603050405020304" pitchFamily="18" charset="0"/>
              </a:rPr>
              <a:t>on test, indicating better detection of actual positive cases. dataset and 0.94 on train dataset</a:t>
            </a:r>
          </a:p>
          <a:p>
            <a:pPr marL="285750" indent="-285750" algn="just">
              <a:lnSpc>
                <a:spcPct val="150000"/>
              </a:lnSpc>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 The </a:t>
            </a:r>
            <a:r>
              <a:rPr lang="en-US" sz="2400" b="1" dirty="0">
                <a:solidFill>
                  <a:schemeClr val="tx1"/>
                </a:solidFill>
                <a:latin typeface="Times New Roman" panose="02020603050405020304" pitchFamily="18" charset="0"/>
                <a:cs typeface="Times New Roman" panose="02020603050405020304" pitchFamily="18" charset="0"/>
              </a:rPr>
              <a:t>AUC score </a:t>
            </a:r>
            <a:r>
              <a:rPr lang="en-US" sz="2400" dirty="0">
                <a:solidFill>
                  <a:schemeClr val="tx1"/>
                </a:solidFill>
                <a:latin typeface="Times New Roman" panose="02020603050405020304" pitchFamily="18" charset="0"/>
                <a:cs typeface="Times New Roman" panose="02020603050405020304" pitchFamily="18" charset="0"/>
              </a:rPr>
              <a:t>reached an impressive value of </a:t>
            </a:r>
            <a:r>
              <a:rPr lang="en-US" sz="2400" b="1" dirty="0">
                <a:solidFill>
                  <a:schemeClr val="tx1"/>
                </a:solidFill>
                <a:latin typeface="Times New Roman" panose="02020603050405020304" pitchFamily="18" charset="0"/>
                <a:cs typeface="Times New Roman" panose="02020603050405020304" pitchFamily="18" charset="0"/>
              </a:rPr>
              <a:t>0.8757</a:t>
            </a:r>
            <a:r>
              <a:rPr lang="en-US" sz="2400" dirty="0">
                <a:solidFill>
                  <a:schemeClr val="tx1"/>
                </a:solidFill>
                <a:latin typeface="Times New Roman" panose="02020603050405020304" pitchFamily="18" charset="0"/>
                <a:cs typeface="Times New Roman" panose="02020603050405020304" pitchFamily="18" charset="0"/>
              </a:rPr>
              <a:t>, indicating superior discrimination between positive and negative cases in the test dataset.</a:t>
            </a:r>
          </a:p>
          <a:p>
            <a:pPr marL="457200" indent="-457200" algn="just">
              <a:lnSpc>
                <a:spcPct val="150000"/>
              </a:lnSpc>
              <a:buFont typeface="Arial" panose="020B0604020202020204" pitchFamily="34" charset="0"/>
              <a:buChar char="•"/>
            </a:pPr>
            <a:endParaRPr lang="en-IN" dirty="0"/>
          </a:p>
        </p:txBody>
      </p:sp>
      <p:sp>
        <p:nvSpPr>
          <p:cNvPr id="2" name="Rectangle: Rounded Corners 1">
            <a:extLst>
              <a:ext uri="{FF2B5EF4-FFF2-40B4-BE49-F238E27FC236}">
                <a16:creationId xmlns:a16="http://schemas.microsoft.com/office/drawing/2014/main" id="{189139D9-723B-CBC9-CFB0-E580C77F0DB4}"/>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600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47164" y="951930"/>
            <a:ext cx="8534400" cy="5244153"/>
          </a:xfrm>
        </p:spPr>
        <p:txBody>
          <a:bodyPr>
            <a:normAutofit fontScale="85000" lnSpcReduction="20000"/>
          </a:bodyPr>
          <a:lstStyle/>
          <a:p>
            <a:pPr marL="285750" indent="-285750" algn="just">
              <a:lnSpc>
                <a:spcPct val="150000"/>
              </a:lnSpc>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After applying sequential feature selection, the “</a:t>
            </a:r>
            <a:r>
              <a:rPr lang="en-US" sz="2600" b="1" dirty="0">
                <a:solidFill>
                  <a:schemeClr val="tx1"/>
                </a:solidFill>
                <a:latin typeface="Times New Roman" panose="02020603050405020304" pitchFamily="18" charset="0"/>
                <a:cs typeface="Times New Roman" panose="02020603050405020304" pitchFamily="18" charset="0"/>
              </a:rPr>
              <a:t>Gaussian Naive Bayes” </a:t>
            </a:r>
            <a:r>
              <a:rPr lang="en-US" sz="2600" dirty="0">
                <a:solidFill>
                  <a:schemeClr val="tx1"/>
                </a:solidFill>
                <a:latin typeface="Times New Roman" panose="02020603050405020304" pitchFamily="18" charset="0"/>
                <a:cs typeface="Times New Roman" panose="02020603050405020304" pitchFamily="18" charset="0"/>
              </a:rPr>
              <a:t>model emerged as the top-performing model, achieving an </a:t>
            </a:r>
            <a:r>
              <a:rPr lang="en-US" sz="2600" b="1" dirty="0">
                <a:solidFill>
                  <a:schemeClr val="tx1"/>
                </a:solidFill>
                <a:latin typeface="Times New Roman" panose="02020603050405020304" pitchFamily="18" charset="0"/>
                <a:cs typeface="Times New Roman" panose="02020603050405020304" pitchFamily="18" charset="0"/>
              </a:rPr>
              <a:t>accuracy of 0.83 </a:t>
            </a:r>
            <a:r>
              <a:rPr lang="en-US" sz="2600" dirty="0">
                <a:solidFill>
                  <a:schemeClr val="tx1"/>
                </a:solidFill>
                <a:latin typeface="Times New Roman" panose="02020603050405020304" pitchFamily="18" charset="0"/>
                <a:cs typeface="Times New Roman" panose="02020603050405020304" pitchFamily="18" charset="0"/>
              </a:rPr>
              <a:t>on the test dataset and an accuracy of  0.81 on train dataset. </a:t>
            </a:r>
          </a:p>
          <a:p>
            <a:pPr marL="285750" indent="-285750" algn="just">
              <a:lnSpc>
                <a:spcPct val="150000"/>
              </a:lnSpc>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Similarly, the </a:t>
            </a:r>
            <a:r>
              <a:rPr lang="en-US" sz="2600" b="1" dirty="0">
                <a:solidFill>
                  <a:schemeClr val="tx1"/>
                </a:solidFill>
                <a:latin typeface="Times New Roman" panose="02020603050405020304" pitchFamily="18" charset="0"/>
                <a:cs typeface="Times New Roman" panose="02020603050405020304" pitchFamily="18" charset="0"/>
              </a:rPr>
              <a:t>recall</a:t>
            </a:r>
            <a:r>
              <a:rPr lang="en-US" sz="2600" dirty="0">
                <a:solidFill>
                  <a:schemeClr val="tx1"/>
                </a:solidFill>
                <a:latin typeface="Times New Roman" panose="02020603050405020304" pitchFamily="18" charset="0"/>
                <a:cs typeface="Times New Roman" panose="02020603050405020304" pitchFamily="18" charset="0"/>
              </a:rPr>
              <a:t> for positive cases improved significantly to </a:t>
            </a:r>
            <a:r>
              <a:rPr lang="en-US" sz="2600" b="1" dirty="0">
                <a:solidFill>
                  <a:schemeClr val="tx1"/>
                </a:solidFill>
                <a:latin typeface="Times New Roman" panose="02020603050405020304" pitchFamily="18" charset="0"/>
                <a:cs typeface="Times New Roman" panose="02020603050405020304" pitchFamily="18" charset="0"/>
              </a:rPr>
              <a:t>0.73  on test </a:t>
            </a:r>
            <a:r>
              <a:rPr lang="en-US" sz="2600" dirty="0">
                <a:solidFill>
                  <a:schemeClr val="tx1"/>
                </a:solidFill>
                <a:latin typeface="Times New Roman" panose="02020603050405020304" pitchFamily="18" charset="0"/>
                <a:cs typeface="Times New Roman" panose="02020603050405020304" pitchFamily="18" charset="0"/>
              </a:rPr>
              <a:t>and 0.74 on train dataset. These results suggest an improved capability of the model to identify actual positive cases, reducing the chances of false negatives.</a:t>
            </a:r>
          </a:p>
          <a:p>
            <a:pPr marL="285750" indent="-285750" algn="just">
              <a:lnSpc>
                <a:spcPct val="150000"/>
              </a:lnSpc>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The </a:t>
            </a:r>
            <a:r>
              <a:rPr lang="en-US" sz="2600" b="1" dirty="0">
                <a:solidFill>
                  <a:schemeClr val="tx1"/>
                </a:solidFill>
                <a:latin typeface="Times New Roman" panose="02020603050405020304" pitchFamily="18" charset="0"/>
                <a:cs typeface="Times New Roman" panose="02020603050405020304" pitchFamily="18" charset="0"/>
              </a:rPr>
              <a:t>AUC score </a:t>
            </a:r>
            <a:r>
              <a:rPr lang="en-US" sz="2600" dirty="0">
                <a:solidFill>
                  <a:schemeClr val="tx1"/>
                </a:solidFill>
                <a:latin typeface="Times New Roman" panose="02020603050405020304" pitchFamily="18" charset="0"/>
                <a:cs typeface="Times New Roman" panose="02020603050405020304" pitchFamily="18" charset="0"/>
              </a:rPr>
              <a:t>reached an impressive value of </a:t>
            </a:r>
            <a:r>
              <a:rPr lang="en-US" sz="2600" b="1" dirty="0">
                <a:solidFill>
                  <a:schemeClr val="tx1"/>
                </a:solidFill>
                <a:latin typeface="Times New Roman" panose="02020603050405020304" pitchFamily="18" charset="0"/>
                <a:cs typeface="Times New Roman" panose="02020603050405020304" pitchFamily="18" charset="0"/>
              </a:rPr>
              <a:t>0.8675</a:t>
            </a:r>
            <a:r>
              <a:rPr lang="en-US" sz="2600" dirty="0">
                <a:solidFill>
                  <a:schemeClr val="tx1"/>
                </a:solidFill>
                <a:latin typeface="Times New Roman" panose="02020603050405020304" pitchFamily="18" charset="0"/>
                <a:cs typeface="Times New Roman" panose="02020603050405020304" pitchFamily="18" charset="0"/>
              </a:rPr>
              <a:t>, indicating superior discrimination between positive and negative cases in the test dataset,</a:t>
            </a:r>
            <a:r>
              <a:rPr lang="en-US" sz="2600" dirty="0">
                <a:latin typeface="Times New Roman" panose="02020603050405020304" pitchFamily="18" charset="0"/>
                <a:cs typeface="Times New Roman" panose="02020603050405020304" pitchFamily="18" charset="0"/>
              </a:rPr>
              <a:t> </a:t>
            </a:r>
            <a:r>
              <a:rPr lang="en-US" sz="2600" dirty="0">
                <a:solidFill>
                  <a:schemeClr val="tx1"/>
                </a:solidFill>
                <a:latin typeface="Times New Roman" panose="02020603050405020304" pitchFamily="18" charset="0"/>
                <a:cs typeface="Times New Roman" panose="02020603050405020304" pitchFamily="18" charset="0"/>
              </a:rPr>
              <a:t>underlining its effectiveness in making accurate predictions</a:t>
            </a:r>
          </a:p>
          <a:p>
            <a:pPr algn="l"/>
            <a:endParaRPr lang="en-IN" dirty="0"/>
          </a:p>
        </p:txBody>
      </p:sp>
      <p:sp>
        <p:nvSpPr>
          <p:cNvPr id="2" name="Rectangle: Rounded Corners 1">
            <a:extLst>
              <a:ext uri="{FF2B5EF4-FFF2-40B4-BE49-F238E27FC236}">
                <a16:creationId xmlns:a16="http://schemas.microsoft.com/office/drawing/2014/main" id="{E7FC3E1A-0939-A459-34BF-FF6F876C62E1}"/>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032437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8D23D-7462-C403-DB8E-5C1663958D5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1D827AC-1A64-8347-B50D-2F1A0E860608}"/>
              </a:ext>
            </a:extLst>
          </p:cNvPr>
          <p:cNvSpPr txBox="1"/>
          <p:nvPr/>
        </p:nvSpPr>
        <p:spPr>
          <a:xfrm>
            <a:off x="838200" y="635000"/>
            <a:ext cx="10515600" cy="70011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latin typeface="Times New Roman" panose="02020603050405020304" pitchFamily="18" charset="0"/>
                <a:ea typeface="+mj-ea"/>
                <a:cs typeface="Times New Roman" panose="02020603050405020304" pitchFamily="18" charset="0"/>
              </a:rPr>
              <a:t>Summary Table for Model Performance</a:t>
            </a:r>
          </a:p>
        </p:txBody>
      </p:sp>
      <p:sp>
        <p:nvSpPr>
          <p:cNvPr id="3" name="Rectangle: Rounded Corners 2">
            <a:extLst>
              <a:ext uri="{FF2B5EF4-FFF2-40B4-BE49-F238E27FC236}">
                <a16:creationId xmlns:a16="http://schemas.microsoft.com/office/drawing/2014/main" id="{8347FE70-F913-70B5-ED56-8DA6791A8E02}"/>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8" name="Picture 7" descr="A table with numbers and letters&#10;&#10;Description automatically generated">
            <a:extLst>
              <a:ext uri="{FF2B5EF4-FFF2-40B4-BE49-F238E27FC236}">
                <a16:creationId xmlns:a16="http://schemas.microsoft.com/office/drawing/2014/main" id="{E7C2E0D0-07DE-680A-56B1-9F61A5197A5F}"/>
              </a:ext>
            </a:extLst>
          </p:cNvPr>
          <p:cNvPicPr>
            <a:picLocks noChangeAspect="1"/>
          </p:cNvPicPr>
          <p:nvPr/>
        </p:nvPicPr>
        <p:blipFill>
          <a:blip r:embed="rId2"/>
          <a:stretch>
            <a:fillRect/>
          </a:stretch>
        </p:blipFill>
        <p:spPr>
          <a:xfrm>
            <a:off x="500062" y="1451688"/>
            <a:ext cx="11191875" cy="4495800"/>
          </a:xfrm>
          <a:prstGeom prst="rect">
            <a:avLst/>
          </a:prstGeom>
        </p:spPr>
      </p:pic>
    </p:spTree>
    <p:extLst>
      <p:ext uri="{BB962C8B-B14F-4D97-AF65-F5344CB8AC3E}">
        <p14:creationId xmlns:p14="http://schemas.microsoft.com/office/powerpoint/2010/main" val="2775332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6D2F67E-B1C9-55CD-D648-F7AFE13E59E2}"/>
              </a:ext>
            </a:extLst>
          </p:cNvPr>
          <p:cNvSpPr>
            <a:spLocks noGrp="1"/>
          </p:cNvSpPr>
          <p:nvPr>
            <p:ph type="title"/>
          </p:nvPr>
        </p:nvSpPr>
        <p:spPr>
          <a:xfrm>
            <a:off x="609600" y="37977"/>
            <a:ext cx="10972800" cy="1143000"/>
          </a:xfrm>
        </p:spPr>
        <p:txBody>
          <a:bodyPr>
            <a:normAutofit/>
          </a:bodyPr>
          <a:lstStyle/>
          <a:p>
            <a:r>
              <a:rPr lang="en-US" sz="4000" b="1" u="sng" dirty="0">
                <a:latin typeface="Times New Roman" panose="02020603050405020304" pitchFamily="18" charset="0"/>
                <a:cs typeface="Times New Roman" panose="02020603050405020304" pitchFamily="18" charset="0"/>
              </a:rPr>
              <a:t>ROC PLOT</a:t>
            </a:r>
          </a:p>
        </p:txBody>
      </p:sp>
      <p:pic>
        <p:nvPicPr>
          <p:cNvPr id="2" name="Picture 1" descr="A screen shot of a computer">
            <a:extLst>
              <a:ext uri="{FF2B5EF4-FFF2-40B4-BE49-F238E27FC236}">
                <a16:creationId xmlns:a16="http://schemas.microsoft.com/office/drawing/2014/main" id="{7D6068A7-9E13-C384-A86E-588C79429502}"/>
              </a:ext>
            </a:extLst>
          </p:cNvPr>
          <p:cNvPicPr>
            <a:picLocks noChangeAspect="1"/>
          </p:cNvPicPr>
          <p:nvPr/>
        </p:nvPicPr>
        <p:blipFill rotWithShape="1">
          <a:blip r:embed="rId3"/>
          <a:srcRect l="16709" t="33729" r="37437" b="7980"/>
          <a:stretch/>
        </p:blipFill>
        <p:spPr>
          <a:xfrm>
            <a:off x="2172477" y="963077"/>
            <a:ext cx="7847045" cy="5611174"/>
          </a:xfrm>
          <a:prstGeom prst="rect">
            <a:avLst/>
          </a:prstGeom>
        </p:spPr>
      </p:pic>
      <p:sp>
        <p:nvSpPr>
          <p:cNvPr id="7" name="TextBox 6">
            <a:extLst>
              <a:ext uri="{FF2B5EF4-FFF2-40B4-BE49-F238E27FC236}">
                <a16:creationId xmlns:a16="http://schemas.microsoft.com/office/drawing/2014/main" id="{00088E84-292D-2F53-ED3B-5067C79AAC5F}"/>
              </a:ext>
            </a:extLst>
          </p:cNvPr>
          <p:cNvSpPr txBox="1"/>
          <p:nvPr/>
        </p:nvSpPr>
        <p:spPr>
          <a:xfrm>
            <a:off x="6633885" y="3692948"/>
            <a:ext cx="1301262" cy="369332"/>
          </a:xfrm>
          <a:prstGeom prst="rect">
            <a:avLst/>
          </a:prstGeom>
          <a:noFill/>
        </p:spPr>
        <p:txBody>
          <a:bodyPr wrap="square" rtlCol="0">
            <a:spAutoFit/>
          </a:bodyPr>
          <a:lstStyle/>
          <a:p>
            <a:pPr algn="r"/>
            <a:r>
              <a:rPr lang="en-US" b="1" u="sng" dirty="0"/>
              <a:t>AUC Score</a:t>
            </a:r>
            <a:endParaRPr lang="en-IN" b="1" u="sng" dirty="0"/>
          </a:p>
        </p:txBody>
      </p:sp>
      <p:sp>
        <p:nvSpPr>
          <p:cNvPr id="3" name="Rectangle: Rounded Corners 2">
            <a:extLst>
              <a:ext uri="{FF2B5EF4-FFF2-40B4-BE49-F238E27FC236}">
                <a16:creationId xmlns:a16="http://schemas.microsoft.com/office/drawing/2014/main" id="{058233F7-B2A1-13EE-49BF-99465D0CB415}"/>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858033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1CE2-EB05-D69F-7629-7A805CB48398}"/>
              </a:ext>
            </a:extLst>
          </p:cNvPr>
          <p:cNvSpPr>
            <a:spLocks noGrp="1"/>
          </p:cNvSpPr>
          <p:nvPr>
            <p:ph type="title"/>
          </p:nvPr>
        </p:nvSpPr>
        <p:spPr/>
        <p:txBody>
          <a:bodyPr>
            <a:normAutofit fontScale="90000"/>
          </a:bodyPr>
          <a:lstStyle/>
          <a:p>
            <a:r>
              <a:rPr lang="en-US" b="1" i="0" dirty="0">
                <a:solidFill>
                  <a:srgbClr val="0D0D0D"/>
                </a:solidFill>
                <a:effectLst/>
                <a:latin typeface="Times New Roman" panose="02020603050405020304" pitchFamily="18" charset="0"/>
                <a:cs typeface="Times New Roman" panose="02020603050405020304" pitchFamily="18" charset="0"/>
              </a:rPr>
              <a:t>Deriving Business Metrics and Business Insights: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6D79A0-4A74-50A9-A296-2C422CFAB376}"/>
              </a:ext>
            </a:extLst>
          </p:cNvPr>
          <p:cNvSpPr>
            <a:spLocks noGrp="1"/>
          </p:cNvSpPr>
          <p:nvPr>
            <p:ph idx="1"/>
          </p:nvPr>
        </p:nvSpPr>
        <p:spPr/>
        <p:txBody>
          <a:bodyPr>
            <a:normAutofit fontScale="77500" lnSpcReduction="20000"/>
          </a:bodyPr>
          <a:lstStyle/>
          <a:p>
            <a:pPr algn="l"/>
            <a:r>
              <a:rPr lang="en-US" sz="2600" b="1" i="1" dirty="0">
                <a:solidFill>
                  <a:srgbClr val="0D0D0D"/>
                </a:solidFill>
                <a:effectLst/>
                <a:latin typeface="Times New Roman" panose="02020603050405020304" pitchFamily="18" charset="0"/>
                <a:cs typeface="Times New Roman" panose="02020603050405020304" pitchFamily="18" charset="0"/>
              </a:rPr>
              <a:t>Business Metrics:</a:t>
            </a:r>
            <a:endParaRPr lang="en-US" sz="2600" b="1" i="0" dirty="0">
              <a:solidFill>
                <a:srgbClr val="0D0D0D"/>
              </a:solidFill>
              <a:effectLst/>
              <a:latin typeface="Times New Roman" panose="02020603050405020304" pitchFamily="18" charset="0"/>
              <a:cs typeface="Times New Roman" panose="02020603050405020304" pitchFamily="18" charset="0"/>
            </a:endParaRPr>
          </a:p>
          <a:p>
            <a:pPr lvl="1" algn="just">
              <a:lnSpc>
                <a:spcPct val="120000"/>
              </a:lnSpc>
              <a:buFont typeface="Arial" panose="020B0604020202020204" pitchFamily="34" charset="0"/>
              <a:buChar char="•"/>
            </a:pPr>
            <a:r>
              <a:rPr lang="en-US" sz="2300" b="0" i="0" dirty="0">
                <a:solidFill>
                  <a:srgbClr val="0D0D0D"/>
                </a:solidFill>
                <a:effectLst/>
                <a:latin typeface="Times New Roman" panose="02020603050405020304" pitchFamily="18" charset="0"/>
                <a:cs typeface="Times New Roman" panose="02020603050405020304" pitchFamily="18" charset="0"/>
              </a:rPr>
              <a:t>Accuracy: XGB_sfs_21</a:t>
            </a:r>
            <a:r>
              <a:rPr lang="en-US" sz="2300" dirty="0">
                <a:solidFill>
                  <a:srgbClr val="0D0D0D"/>
                </a:solidFill>
                <a:latin typeface="Times New Roman" panose="02020603050405020304" pitchFamily="18" charset="0"/>
                <a:cs typeface="Times New Roman" panose="02020603050405020304" pitchFamily="18" charset="0"/>
              </a:rPr>
              <a:t> </a:t>
            </a:r>
            <a:r>
              <a:rPr lang="en-US" sz="2300" b="0" i="0" dirty="0">
                <a:solidFill>
                  <a:srgbClr val="0D0D0D"/>
                </a:solidFill>
                <a:effectLst/>
                <a:latin typeface="Times New Roman" panose="02020603050405020304" pitchFamily="18" charset="0"/>
                <a:cs typeface="Times New Roman" panose="02020603050405020304" pitchFamily="18" charset="0"/>
              </a:rPr>
              <a:t>achieves 85% accuracy in predicting heart attack risk.</a:t>
            </a:r>
          </a:p>
          <a:p>
            <a:pPr lvl="1" algn="just">
              <a:lnSpc>
                <a:spcPct val="120000"/>
              </a:lnSpc>
              <a:buFont typeface="Arial" panose="020B0604020202020204" pitchFamily="34" charset="0"/>
              <a:buChar char="•"/>
            </a:pPr>
            <a:r>
              <a:rPr lang="en-US" sz="2300" b="0" i="0" dirty="0">
                <a:solidFill>
                  <a:srgbClr val="0D0D0D"/>
                </a:solidFill>
                <a:effectLst/>
                <a:latin typeface="Times New Roman" panose="02020603050405020304" pitchFamily="18" charset="0"/>
                <a:cs typeface="Times New Roman" panose="02020603050405020304" pitchFamily="18" charset="0"/>
              </a:rPr>
              <a:t>Recall Rate: The model identifies 71% of individuals with heart attacks.</a:t>
            </a:r>
          </a:p>
          <a:p>
            <a:pPr lvl="1" algn="just">
              <a:lnSpc>
                <a:spcPct val="120000"/>
              </a:lnSpc>
              <a:buFont typeface="Arial" panose="020B0604020202020204" pitchFamily="34" charset="0"/>
              <a:buChar char="•"/>
            </a:pPr>
            <a:r>
              <a:rPr lang="en-US" sz="2300" b="0" i="0" dirty="0">
                <a:solidFill>
                  <a:srgbClr val="0D0D0D"/>
                </a:solidFill>
                <a:effectLst/>
                <a:latin typeface="Times New Roman" panose="02020603050405020304" pitchFamily="18" charset="0"/>
                <a:cs typeface="Times New Roman" panose="02020603050405020304" pitchFamily="18" charset="0"/>
              </a:rPr>
              <a:t>AUC Score: XGB_sfs_21 demonstrates a strong AUC of 0.8720.</a:t>
            </a:r>
          </a:p>
          <a:p>
            <a:pPr lvl="1" algn="just">
              <a:lnSpc>
                <a:spcPct val="120000"/>
              </a:lnSpc>
              <a:buFont typeface="Arial" panose="020B0604020202020204" pitchFamily="34" charset="0"/>
              <a:buChar char="•"/>
            </a:pPr>
            <a:r>
              <a:rPr lang="en-US" sz="2300" b="0" i="0" dirty="0">
                <a:solidFill>
                  <a:srgbClr val="0D0D0D"/>
                </a:solidFill>
                <a:effectLst/>
                <a:latin typeface="Times New Roman" panose="02020603050405020304" pitchFamily="18" charset="0"/>
                <a:cs typeface="Times New Roman" panose="02020603050405020304" pitchFamily="18" charset="0"/>
              </a:rPr>
              <a:t>Cost Savings: Estimate potential cost reductions through targeted interventions.</a:t>
            </a:r>
          </a:p>
          <a:p>
            <a:pPr lvl="1" algn="just">
              <a:lnSpc>
                <a:spcPct val="120000"/>
              </a:lnSpc>
              <a:buFont typeface="Arial" panose="020B0604020202020204" pitchFamily="34" charset="0"/>
              <a:buChar char="•"/>
            </a:pPr>
            <a:r>
              <a:rPr lang="en-US" sz="2300" b="0" i="0" dirty="0">
                <a:solidFill>
                  <a:srgbClr val="0D0D0D"/>
                </a:solidFill>
                <a:effectLst/>
                <a:latin typeface="Times New Roman" panose="02020603050405020304" pitchFamily="18" charset="0"/>
                <a:cs typeface="Times New Roman" panose="02020603050405020304" pitchFamily="18" charset="0"/>
              </a:rPr>
              <a:t>Patient Outcomes: Assess impact on reduced heart attack incidence and improved health outcomes.</a:t>
            </a:r>
          </a:p>
          <a:p>
            <a:pPr lvl="1" algn="just">
              <a:buFont typeface="Arial" panose="020B0604020202020204" pitchFamily="34" charset="0"/>
              <a:buChar char="•"/>
            </a:pPr>
            <a:endParaRPr lang="en-US" sz="2600" b="0" i="0" dirty="0">
              <a:solidFill>
                <a:srgbClr val="0D0D0D"/>
              </a:solidFill>
              <a:effectLst/>
            </a:endParaRPr>
          </a:p>
          <a:p>
            <a:pPr algn="l"/>
            <a:r>
              <a:rPr lang="en-US" sz="2600" b="1" i="1" dirty="0">
                <a:solidFill>
                  <a:srgbClr val="0D0D0D"/>
                </a:solidFill>
                <a:effectLst/>
                <a:latin typeface="Times New Roman" panose="02020603050405020304" pitchFamily="18" charset="0"/>
                <a:cs typeface="Times New Roman" panose="02020603050405020304" pitchFamily="18" charset="0"/>
              </a:rPr>
              <a:t>Business Insights:</a:t>
            </a:r>
            <a:endParaRPr lang="en-US" sz="2600" b="1" i="0" dirty="0">
              <a:solidFill>
                <a:srgbClr val="0D0D0D"/>
              </a:solidFill>
              <a:effectLst/>
              <a:latin typeface="Times New Roman" panose="02020603050405020304" pitchFamily="18" charset="0"/>
              <a:cs typeface="Times New Roman" panose="02020603050405020304" pitchFamily="18" charset="0"/>
            </a:endParaRPr>
          </a:p>
          <a:p>
            <a:pPr lvl="1" algn="just">
              <a:lnSpc>
                <a:spcPct val="120000"/>
              </a:lnSpc>
              <a:buFont typeface="Arial" panose="020B0604020202020204" pitchFamily="34" charset="0"/>
              <a:buChar char="•"/>
            </a:pPr>
            <a:r>
              <a:rPr lang="en-US" sz="2300" b="0" i="0" dirty="0">
                <a:solidFill>
                  <a:srgbClr val="0D0D0D"/>
                </a:solidFill>
                <a:effectLst/>
                <a:latin typeface="Times New Roman" panose="02020603050405020304" pitchFamily="18" charset="0"/>
                <a:cs typeface="Times New Roman" panose="02020603050405020304" pitchFamily="18" charset="0"/>
              </a:rPr>
              <a:t>Identifying High-Risk Individuals: XGB</a:t>
            </a:r>
            <a:r>
              <a:rPr lang="en-US" sz="2300" dirty="0">
                <a:solidFill>
                  <a:srgbClr val="0D0D0D"/>
                </a:solidFill>
                <a:latin typeface="Times New Roman" panose="02020603050405020304" pitchFamily="18" charset="0"/>
                <a:cs typeface="Times New Roman" panose="02020603050405020304" pitchFamily="18" charset="0"/>
              </a:rPr>
              <a:t>_sfs_21</a:t>
            </a:r>
            <a:r>
              <a:rPr lang="en-US" sz="2300" b="0" i="0" dirty="0">
                <a:solidFill>
                  <a:srgbClr val="0D0D0D"/>
                </a:solidFill>
                <a:effectLst/>
                <a:latin typeface="Times New Roman" panose="02020603050405020304" pitchFamily="18" charset="0"/>
                <a:cs typeface="Times New Roman" panose="02020603050405020304" pitchFamily="18" charset="0"/>
              </a:rPr>
              <a:t> enables proactive interventions.</a:t>
            </a:r>
          </a:p>
          <a:p>
            <a:pPr lvl="1" algn="just">
              <a:lnSpc>
                <a:spcPct val="120000"/>
              </a:lnSpc>
              <a:buFont typeface="Arial" panose="020B0604020202020204" pitchFamily="34" charset="0"/>
              <a:buChar char="•"/>
            </a:pPr>
            <a:r>
              <a:rPr lang="en-US" sz="2300" b="0" i="0" dirty="0">
                <a:solidFill>
                  <a:srgbClr val="0D0D0D"/>
                </a:solidFill>
                <a:effectLst/>
                <a:latin typeface="Times New Roman" panose="02020603050405020304" pitchFamily="18" charset="0"/>
                <a:cs typeface="Times New Roman" panose="02020603050405020304" pitchFamily="18" charset="0"/>
              </a:rPr>
              <a:t>Understanding Risk Factors: Gain insights into key predictors for tailored interventions.</a:t>
            </a:r>
          </a:p>
          <a:p>
            <a:pPr lvl="1" algn="just">
              <a:lnSpc>
                <a:spcPct val="120000"/>
              </a:lnSpc>
              <a:buFont typeface="Arial" panose="020B0604020202020204" pitchFamily="34" charset="0"/>
              <a:buChar char="•"/>
            </a:pPr>
            <a:r>
              <a:rPr lang="en-US" sz="2300" b="0" i="0" dirty="0">
                <a:solidFill>
                  <a:srgbClr val="0D0D0D"/>
                </a:solidFill>
                <a:effectLst/>
                <a:latin typeface="Times New Roman" panose="02020603050405020304" pitchFamily="18" charset="0"/>
                <a:cs typeface="Times New Roman" panose="02020603050405020304" pitchFamily="18" charset="0"/>
              </a:rPr>
              <a:t>Resource Allocation: Efficiently allocate healthcare resources.</a:t>
            </a:r>
          </a:p>
          <a:p>
            <a:pPr lvl="1" algn="just">
              <a:lnSpc>
                <a:spcPct val="120000"/>
              </a:lnSpc>
              <a:buFont typeface="Arial" panose="020B0604020202020204" pitchFamily="34" charset="0"/>
              <a:buChar char="•"/>
            </a:pPr>
            <a:r>
              <a:rPr lang="en-US" sz="2300" b="0" i="0" dirty="0">
                <a:solidFill>
                  <a:srgbClr val="0D0D0D"/>
                </a:solidFill>
                <a:effectLst/>
                <a:latin typeface="Times New Roman" panose="02020603050405020304" pitchFamily="18" charset="0"/>
                <a:cs typeface="Times New Roman" panose="02020603050405020304" pitchFamily="18" charset="0"/>
              </a:rPr>
              <a:t>Tailored Interventions: Design personalized treatment plans.</a:t>
            </a:r>
          </a:p>
          <a:p>
            <a:pPr lvl="1" algn="just">
              <a:lnSpc>
                <a:spcPct val="120000"/>
              </a:lnSpc>
              <a:buFont typeface="Arial" panose="020B0604020202020204" pitchFamily="34" charset="0"/>
              <a:buChar char="•"/>
            </a:pPr>
            <a:endParaRPr lang="en-US" sz="2300" b="0" i="0" dirty="0">
              <a:solidFill>
                <a:srgbClr val="0D0D0D"/>
              </a:solidFill>
              <a:effectLst/>
              <a:latin typeface="Times New Roman" panose="02020603050405020304" pitchFamily="18" charset="0"/>
              <a:cs typeface="Times New Roman" panose="02020603050405020304" pitchFamily="18" charset="0"/>
            </a:endParaRPr>
          </a:p>
          <a:p>
            <a:endParaRPr lang="en-US" dirty="0"/>
          </a:p>
        </p:txBody>
      </p:sp>
      <p:sp>
        <p:nvSpPr>
          <p:cNvPr id="4" name="Rectangle: Rounded Corners 3">
            <a:extLst>
              <a:ext uri="{FF2B5EF4-FFF2-40B4-BE49-F238E27FC236}">
                <a16:creationId xmlns:a16="http://schemas.microsoft.com/office/drawing/2014/main" id="{589D6A44-58B8-0E1C-0A91-E801FD74F211}"/>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78596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0DF7-8938-1B22-0886-F5BEA9B1E9A8}"/>
              </a:ext>
            </a:extLst>
          </p:cNvPr>
          <p:cNvSpPr>
            <a:spLocks noGrp="1"/>
          </p:cNvSpPr>
          <p:nvPr>
            <p:ph type="title"/>
          </p:nvPr>
        </p:nvSpPr>
        <p:spPr>
          <a:xfrm>
            <a:off x="609600" y="702646"/>
            <a:ext cx="10972800" cy="729464"/>
          </a:xfrm>
        </p:spPr>
        <p:txBody>
          <a:bodyPr>
            <a:normAutofit fontScale="90000"/>
          </a:bodyPr>
          <a:lstStyle/>
          <a:p>
            <a:r>
              <a:rPr lang="en-US" b="1" i="0" dirty="0">
                <a:solidFill>
                  <a:srgbClr val="000000"/>
                </a:solidFill>
                <a:effectLst/>
                <a:latin typeface="Times New Roman" panose="02020603050405020304" pitchFamily="18" charset="0"/>
                <a:cs typeface="Times New Roman" panose="02020603050405020304" pitchFamily="18" charset="0"/>
              </a:rPr>
              <a:t>Complexity Involved</a:t>
            </a:r>
            <a:br>
              <a:rPr lang="en-US" b="1" i="0" dirty="0">
                <a:solidFill>
                  <a:srgbClr val="000000"/>
                </a:solidFill>
                <a:effectLst/>
                <a:latin typeface="Helvetica Neue"/>
              </a:rPr>
            </a:br>
            <a:endParaRPr lang="en-IN" dirty="0"/>
          </a:p>
        </p:txBody>
      </p:sp>
      <p:sp>
        <p:nvSpPr>
          <p:cNvPr id="3" name="Content Placeholder 2">
            <a:extLst>
              <a:ext uri="{FF2B5EF4-FFF2-40B4-BE49-F238E27FC236}">
                <a16:creationId xmlns:a16="http://schemas.microsoft.com/office/drawing/2014/main" id="{ACB884E1-8B6E-1FFA-F2DE-4BBB09D86DC2}"/>
              </a:ext>
            </a:extLst>
          </p:cNvPr>
          <p:cNvSpPr>
            <a:spLocks noGrp="1"/>
          </p:cNvSpPr>
          <p:nvPr>
            <p:ph idx="1"/>
          </p:nvPr>
        </p:nvSpPr>
        <p:spPr/>
        <p:txBody>
          <a:bodyPr>
            <a:normAutofit/>
          </a:bodyPr>
          <a:lstStyle/>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Handling Missing Values</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Dealing with Outliers</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Determining Relevant Columns</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Class Balancing</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Classification for Risk Prediction – based on optimal recall, accuracy and AUC Score.</a:t>
            </a:r>
            <a:endParaRPr lang="en-IN" sz="20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0799BF0-2FCC-C6D3-59F8-8103E303A18C}"/>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85799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60B2-7CD2-9B87-6A90-619E2C1E755F}"/>
              </a:ext>
            </a:extLst>
          </p:cNvPr>
          <p:cNvSpPr>
            <a:spLocks noGrp="1"/>
          </p:cNvSpPr>
          <p:nvPr>
            <p:ph type="title"/>
          </p:nvPr>
        </p:nvSpPr>
        <p:spPr/>
        <p:txBody>
          <a:bodyPr>
            <a:normAutofit/>
          </a:bodyPr>
          <a:lstStyle/>
          <a:p>
            <a:r>
              <a:rPr lang="en-US" sz="4000" b="1" i="0" dirty="0">
                <a:solidFill>
                  <a:srgbClr val="0D0D0D"/>
                </a:solidFill>
                <a:effectLst/>
                <a:latin typeface="Times New Roman" panose="02020603050405020304" pitchFamily="18" charset="0"/>
                <a:cs typeface="Times New Roman" panose="02020603050405020304" pitchFamily="18" charset="0"/>
              </a:rPr>
              <a:t>Future Steps</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D4825A-6405-0581-0706-5D7D1174A741}"/>
              </a:ext>
            </a:extLst>
          </p:cNvPr>
          <p:cNvSpPr>
            <a:spLocks noGrp="1"/>
          </p:cNvSpPr>
          <p:nvPr>
            <p:ph idx="1"/>
          </p:nvPr>
        </p:nvSpPr>
        <p:spPr/>
        <p:txBody>
          <a:bodyPr>
            <a:normAutofit lnSpcReduction="10000"/>
          </a:bodyPr>
          <a:lstStyle/>
          <a:p>
            <a:pPr algn="l"/>
            <a:endParaRPr lang="en-US" sz="1800" dirty="0">
              <a:solidFill>
                <a:srgbClr val="000000"/>
              </a:solidFill>
            </a:endParaRPr>
          </a:p>
          <a:p>
            <a:pPr algn="just">
              <a:lnSpc>
                <a:spcPct val="150000"/>
              </a:lnSpc>
            </a:pPr>
            <a:r>
              <a:rPr lang="en-US" sz="1900" b="1" dirty="0">
                <a:solidFill>
                  <a:srgbClr val="353744"/>
                </a:solidFill>
                <a:latin typeface="Times New Roman" panose="02020603050405020304" pitchFamily="18" charset="0"/>
                <a:cs typeface="Times New Roman" panose="02020603050405020304" pitchFamily="18" charset="0"/>
              </a:rPr>
              <a:t>Feature Engineering: </a:t>
            </a:r>
            <a:r>
              <a:rPr lang="en-US" sz="1900" dirty="0">
                <a:solidFill>
                  <a:srgbClr val="353744"/>
                </a:solidFill>
                <a:latin typeface="Times New Roman" panose="02020603050405020304" pitchFamily="18" charset="0"/>
                <a:cs typeface="Times New Roman" panose="02020603050405020304" pitchFamily="18" charset="0"/>
              </a:rPr>
              <a:t>Create new features or transform existing ones to capture more information. </a:t>
            </a:r>
            <a:endParaRPr lang="en-US" sz="19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1900" b="1" dirty="0">
                <a:solidFill>
                  <a:srgbClr val="353744"/>
                </a:solidFill>
                <a:latin typeface="Times New Roman" panose="02020603050405020304" pitchFamily="18" charset="0"/>
                <a:cs typeface="Times New Roman" panose="02020603050405020304" pitchFamily="18" charset="0"/>
              </a:rPr>
              <a:t>Model Ensemble: </a:t>
            </a:r>
            <a:r>
              <a:rPr lang="en-US" sz="1900" dirty="0">
                <a:solidFill>
                  <a:srgbClr val="353744"/>
                </a:solidFill>
                <a:latin typeface="Times New Roman" panose="02020603050405020304" pitchFamily="18" charset="0"/>
                <a:cs typeface="Times New Roman" panose="02020603050405020304" pitchFamily="18" charset="0"/>
              </a:rPr>
              <a:t>Combine predictions from multiple models for better performance. Use stacking models, voting classifiers etc. </a:t>
            </a:r>
            <a:endParaRPr lang="en-US" sz="19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1900" b="1" dirty="0">
                <a:solidFill>
                  <a:srgbClr val="353744"/>
                </a:solidFill>
                <a:latin typeface="Times New Roman" panose="02020603050405020304" pitchFamily="18" charset="0"/>
                <a:cs typeface="Times New Roman" panose="02020603050405020304" pitchFamily="18" charset="0"/>
              </a:rPr>
              <a:t>Advanced Hyperparameter Tuning: </a:t>
            </a:r>
            <a:r>
              <a:rPr lang="en-US" sz="1900" dirty="0">
                <a:solidFill>
                  <a:srgbClr val="353744"/>
                </a:solidFill>
                <a:latin typeface="Times New Roman" panose="02020603050405020304" pitchFamily="18" charset="0"/>
                <a:cs typeface="Times New Roman" panose="02020603050405020304" pitchFamily="18" charset="0"/>
              </a:rPr>
              <a:t>Use sophisticated techniques to optimize model parameters efficiently. </a:t>
            </a:r>
            <a:endParaRPr lang="en-US" sz="19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1900" b="1" dirty="0">
                <a:solidFill>
                  <a:srgbClr val="353744"/>
                </a:solidFill>
                <a:latin typeface="Times New Roman" panose="02020603050405020304" pitchFamily="18" charset="0"/>
                <a:cs typeface="Times New Roman" panose="02020603050405020304" pitchFamily="18" charset="0"/>
              </a:rPr>
              <a:t>Data Augmentation: </a:t>
            </a:r>
            <a:r>
              <a:rPr lang="en-US" sz="1900" dirty="0">
                <a:solidFill>
                  <a:srgbClr val="353744"/>
                </a:solidFill>
                <a:latin typeface="Times New Roman" panose="02020603050405020304" pitchFamily="18" charset="0"/>
                <a:cs typeface="Times New Roman" panose="02020603050405020304" pitchFamily="18" charset="0"/>
              </a:rPr>
              <a:t>Increase dataset diversity and size through augmentation techniques. </a:t>
            </a:r>
            <a:endParaRPr lang="en-US" sz="19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1900" b="1" dirty="0">
                <a:solidFill>
                  <a:srgbClr val="353744"/>
                </a:solidFill>
                <a:latin typeface="Times New Roman" panose="02020603050405020304" pitchFamily="18" charset="0"/>
                <a:cs typeface="Times New Roman" panose="02020603050405020304" pitchFamily="18" charset="0"/>
              </a:rPr>
              <a:t>Continuous Model Monitoring: </a:t>
            </a:r>
            <a:r>
              <a:rPr lang="en-US" sz="1900" dirty="0">
                <a:solidFill>
                  <a:srgbClr val="353744"/>
                </a:solidFill>
                <a:latin typeface="Times New Roman" panose="02020603050405020304" pitchFamily="18" charset="0"/>
                <a:cs typeface="Times New Roman" panose="02020603050405020304" pitchFamily="18" charset="0"/>
              </a:rPr>
              <a:t>Implement a system for ongoing model evaluation and retraining. </a:t>
            </a:r>
            <a:endParaRPr lang="en-US" sz="19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1900" b="1" dirty="0">
                <a:solidFill>
                  <a:srgbClr val="353744"/>
                </a:solidFill>
                <a:latin typeface="Times New Roman" panose="02020603050405020304" pitchFamily="18" charset="0"/>
                <a:cs typeface="Times New Roman" panose="02020603050405020304" pitchFamily="18" charset="0"/>
              </a:rPr>
              <a:t>Adding More Important Features: </a:t>
            </a:r>
            <a:r>
              <a:rPr lang="en-US" sz="1900" dirty="0">
                <a:solidFill>
                  <a:srgbClr val="353744"/>
                </a:solidFill>
                <a:latin typeface="Times New Roman" panose="02020603050405020304" pitchFamily="18" charset="0"/>
                <a:cs typeface="Times New Roman" panose="02020603050405020304" pitchFamily="18" charset="0"/>
              </a:rPr>
              <a:t>Identify and include additional crucial features that may have been overlooked initially. </a:t>
            </a:r>
            <a:endParaRPr lang="en-US" sz="19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C8179F21-CA96-1D7A-0ED9-0CFB17212580}"/>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798462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DC4A4-9CD5-9F8F-46AC-B9EB3B8CD64A}"/>
              </a:ext>
            </a:extLst>
          </p:cNvPr>
          <p:cNvSpPr>
            <a:spLocks noGrp="1"/>
          </p:cNvSpPr>
          <p:nvPr>
            <p:ph type="title"/>
          </p:nvPr>
        </p:nvSpPr>
        <p:spPr/>
        <p:txBody>
          <a:bodyPr>
            <a:normAutofit/>
          </a:bodyPr>
          <a:lstStyle/>
          <a:p>
            <a:r>
              <a:rPr lang="en-US" sz="4000" b="1" i="0" dirty="0">
                <a:solidFill>
                  <a:srgbClr val="0D0D0D"/>
                </a:solidFill>
                <a:effectLst/>
                <a:latin typeface="Times New Roman" panose="02020603050405020304" pitchFamily="18" charset="0"/>
                <a:cs typeface="Times New Roman" panose="02020603050405020304" pitchFamily="18" charset="0"/>
              </a:rPr>
              <a:t>Conclusion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165BC0C-3093-0615-292F-95763B9AE934}"/>
              </a:ext>
            </a:extLst>
          </p:cNvPr>
          <p:cNvSpPr>
            <a:spLocks noGrp="1"/>
          </p:cNvSpPr>
          <p:nvPr>
            <p:ph idx="1"/>
          </p:nvPr>
        </p:nvSpPr>
        <p:spPr/>
        <p:txBody>
          <a:bodyPr>
            <a:normAutofit/>
          </a:bodyPr>
          <a:lstStyle/>
          <a:p>
            <a:pPr algn="just">
              <a:lnSpc>
                <a:spcPct val="150000"/>
              </a:lnSpc>
            </a:pPr>
            <a:r>
              <a:rPr lang="en-US" sz="1800" dirty="0">
                <a:solidFill>
                  <a:srgbClr val="353744"/>
                </a:solidFill>
                <a:latin typeface="Times New Roman" panose="02020603050405020304" pitchFamily="18" charset="0"/>
                <a:cs typeface="Times New Roman" panose="02020603050405020304" pitchFamily="18" charset="0"/>
              </a:rPr>
              <a:t>Through the process of analyzing the "Indicators of Heart Disease (2022 UPDATE)" dataset and building a predictive model for heart attack risk, we have gained valuable insights and learned important lessons.</a:t>
            </a:r>
          </a:p>
          <a:p>
            <a:pPr algn="just">
              <a:lnSpc>
                <a:spcPct val="150000"/>
              </a:lnSpc>
            </a:pPr>
            <a:r>
              <a:rPr lang="en-US" sz="1800" dirty="0">
                <a:solidFill>
                  <a:srgbClr val="353744"/>
                </a:solidFill>
                <a:latin typeface="Times New Roman" panose="02020603050405020304" pitchFamily="18" charset="0"/>
                <a:cs typeface="Times New Roman" panose="02020603050405020304" pitchFamily="18" charset="0"/>
              </a:rPr>
              <a:t> We recognize the importance of thorough exploratory data analysis, robust preprocessing techniques, and careful model evaluation in developing effective machine learning solutions for healthcare. </a:t>
            </a:r>
          </a:p>
          <a:p>
            <a:pPr algn="just">
              <a:lnSpc>
                <a:spcPct val="150000"/>
              </a:lnSpc>
            </a:pPr>
            <a:r>
              <a:rPr lang="en-US" sz="1800" dirty="0">
                <a:solidFill>
                  <a:srgbClr val="353744"/>
                </a:solidFill>
                <a:latin typeface="Times New Roman" panose="02020603050405020304" pitchFamily="18" charset="0"/>
                <a:cs typeface="Times New Roman" panose="02020603050405020304" pitchFamily="18" charset="0"/>
              </a:rPr>
              <a:t>Overall, the project has been a valuable learning experience, providing us with the opportunity to contribute to improving heart disease risk assessment and management. </a:t>
            </a:r>
            <a:endParaRPr lang="en-US"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A2EA5F9A-CD2C-C065-9C08-4092025A320F}"/>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8643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22E0-9514-5DE8-B65B-5AF21C08C6F8}"/>
              </a:ext>
            </a:extLst>
          </p:cNvPr>
          <p:cNvSpPr>
            <a:spLocks noGrp="1"/>
          </p:cNvSpPr>
          <p:nvPr>
            <p:ph type="title"/>
          </p:nvPr>
        </p:nvSpPr>
        <p:spPr>
          <a:xfrm>
            <a:off x="609600" y="2857500"/>
            <a:ext cx="10972800" cy="1143000"/>
          </a:xfrm>
          <a:noFill/>
          <a:effectLst>
            <a:outerShdw blurRad="50800" dist="38100" dir="2700000" algn="tl" rotWithShape="0">
              <a:prstClr val="black">
                <a:alpha val="40000"/>
              </a:prstClr>
            </a:outerShdw>
          </a:effectLst>
        </p:spPr>
        <p:txBody>
          <a:bodyPr>
            <a:normAutofit/>
          </a:bodyPr>
          <a:lstStyle/>
          <a:p>
            <a:r>
              <a:rPr lang="en-US" sz="4800" dirty="0">
                <a:latin typeface="Amasis MT Pro Medium" panose="02040604050005020304" pitchFamily="18" charset="0"/>
              </a:rPr>
              <a:t>Thank You</a:t>
            </a:r>
            <a:endParaRPr lang="en-IN" sz="4800" dirty="0">
              <a:latin typeface="Amasis MT Pro Medium" panose="02040604050005020304" pitchFamily="18" charset="0"/>
            </a:endParaRPr>
          </a:p>
        </p:txBody>
      </p:sp>
      <p:sp>
        <p:nvSpPr>
          <p:cNvPr id="4" name="Slide Number Placeholder 3">
            <a:extLst>
              <a:ext uri="{FF2B5EF4-FFF2-40B4-BE49-F238E27FC236}">
                <a16:creationId xmlns:a16="http://schemas.microsoft.com/office/drawing/2014/main" id="{250CBD91-7DB5-A1D0-C87B-ED51666CA69E}"/>
              </a:ext>
            </a:extLst>
          </p:cNvPr>
          <p:cNvSpPr>
            <a:spLocks noGrp="1"/>
          </p:cNvSpPr>
          <p:nvPr>
            <p:ph type="sldNum" sz="quarter" idx="12"/>
          </p:nvPr>
        </p:nvSpPr>
        <p:spPr/>
        <p:txBody>
          <a:bodyPr/>
          <a:lstStyle/>
          <a:p>
            <a:endParaRPr lang="en-US" dirty="0"/>
          </a:p>
        </p:txBody>
      </p:sp>
      <p:sp>
        <p:nvSpPr>
          <p:cNvPr id="3" name="Rectangle 2">
            <a:extLst>
              <a:ext uri="{FF2B5EF4-FFF2-40B4-BE49-F238E27FC236}">
                <a16:creationId xmlns:a16="http://schemas.microsoft.com/office/drawing/2014/main" id="{A485B9DC-3096-A87A-69BE-11EEC3729EAF}"/>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0092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93F3-369B-9D83-3C3F-1DC2AC0B37CA}"/>
              </a:ext>
            </a:extLst>
          </p:cNvPr>
          <p:cNvSpPr>
            <a:spLocks noGrp="1"/>
          </p:cNvSpPr>
          <p:nvPr>
            <p:ph type="title"/>
          </p:nvPr>
        </p:nvSpPr>
        <p:spPr>
          <a:xfrm>
            <a:off x="261671" y="145676"/>
            <a:ext cx="11340000" cy="700114"/>
          </a:xfrm>
        </p:spPr>
        <p:txBody>
          <a:bodyPr>
            <a:normAutofit fontScale="90000"/>
          </a:bodyPr>
          <a:lstStyle/>
          <a:p>
            <a:r>
              <a:rPr lang="en-IN" b="1" dirty="0">
                <a:latin typeface="Times New Roman" panose="02020603050405020304" pitchFamily="18" charset="0"/>
                <a:cs typeface="Times New Roman" panose="02020603050405020304" pitchFamily="18" charset="0"/>
              </a:rPr>
              <a:t>Exploratory Data Analysis</a:t>
            </a:r>
          </a:p>
        </p:txBody>
      </p:sp>
      <p:sp>
        <p:nvSpPr>
          <p:cNvPr id="5" name="TextBox 4">
            <a:extLst>
              <a:ext uri="{FF2B5EF4-FFF2-40B4-BE49-F238E27FC236}">
                <a16:creationId xmlns:a16="http://schemas.microsoft.com/office/drawing/2014/main" id="{9D34D23F-AB5D-194A-BA7A-5151DB36AB50}"/>
              </a:ext>
            </a:extLst>
          </p:cNvPr>
          <p:cNvSpPr txBox="1"/>
          <p:nvPr/>
        </p:nvSpPr>
        <p:spPr>
          <a:xfrm>
            <a:off x="925150" y="1040999"/>
            <a:ext cx="10013042" cy="4273286"/>
          </a:xfrm>
          <a:prstGeom prst="rect">
            <a:avLst/>
          </a:prstGeom>
          <a:noFill/>
        </p:spPr>
        <p:txBody>
          <a:bodyPr wrap="square" rtlCol="0">
            <a:spAutoFit/>
          </a:bodyPr>
          <a:lstStyle/>
          <a:p>
            <a:pPr algn="just"/>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Importing necessary libraries and Dataset</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Number of rows in Dataset are:       445132</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number of columns in the Dataset are:         40</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number of Categorical variables are:     34</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number of Numeric variables are:       6</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number of duplicate rows=   157 (we are not dropping these rows)</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null values in 38 columns. Column wise highest % - 18%</a:t>
            </a:r>
            <a:endParaRPr lang="en-IN" sz="2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0116041-165D-C536-2F8B-5155C462E6BA}"/>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8123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C4123E-FC48-C238-7B30-78DD7A8343DC}"/>
              </a:ext>
            </a:extLst>
          </p:cNvPr>
          <p:cNvSpPr>
            <a:spLocks noGrp="1"/>
          </p:cNvSpPr>
          <p:nvPr>
            <p:ph sz="quarter" idx="10"/>
          </p:nvPr>
        </p:nvSpPr>
        <p:spPr>
          <a:xfrm>
            <a:off x="664143" y="750012"/>
            <a:ext cx="10515600" cy="6006387"/>
          </a:xfrm>
        </p:spPr>
        <p:txBody>
          <a:bodyPr>
            <a:normAutofit/>
          </a:bodyPr>
          <a:lstStyle/>
          <a:p>
            <a:pPr algn="l" rtl="0"/>
            <a:r>
              <a:rPr lang="en-US" sz="2800" b="1" i="0" dirty="0">
                <a:solidFill>
                  <a:srgbClr val="000000"/>
                </a:solidFill>
                <a:effectLst/>
                <a:latin typeface="Times New Roman" panose="02020603050405020304" pitchFamily="18" charset="0"/>
                <a:cs typeface="Times New Roman" panose="02020603050405020304" pitchFamily="18" charset="0"/>
              </a:rPr>
              <a:t>Redundant columns </a:t>
            </a:r>
          </a:p>
          <a:p>
            <a:pPr lvl="1"/>
            <a:r>
              <a:rPr lang="en-US" sz="2400" i="0" dirty="0">
                <a:solidFill>
                  <a:srgbClr val="000000"/>
                </a:solidFill>
                <a:effectLst/>
                <a:latin typeface="Times New Roman" panose="02020603050405020304" pitchFamily="18" charset="0"/>
                <a:cs typeface="Times New Roman" panose="02020603050405020304" pitchFamily="18" charset="0"/>
              </a:rPr>
              <a:t>At overlook</a:t>
            </a:r>
          </a:p>
          <a:p>
            <a:pPr lvl="1"/>
            <a:r>
              <a:rPr lang="en-US" sz="2400" b="0" i="0" dirty="0">
                <a:solidFill>
                  <a:srgbClr val="000000"/>
                </a:solidFill>
                <a:effectLst/>
                <a:latin typeface="Times New Roman" panose="02020603050405020304" pitchFamily="18" charset="0"/>
                <a:cs typeface="Times New Roman" panose="02020603050405020304" pitchFamily="18" charset="0"/>
              </a:rPr>
              <a:t>State</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Heightinmeters</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WeightInKilograms</a:t>
            </a:r>
            <a:endParaRPr lang="en-US" sz="2400" dirty="0">
              <a:solidFill>
                <a:srgbClr val="000000"/>
              </a:solidFill>
              <a:latin typeface="Times New Roman" panose="02020603050405020304" pitchFamily="18" charset="0"/>
              <a:cs typeface="Times New Roman" panose="02020603050405020304" pitchFamily="18" charset="0"/>
            </a:endParaRPr>
          </a:p>
          <a:p>
            <a:pPr marL="457200" lvl="1" indent="0">
              <a:buNone/>
            </a:pPr>
            <a:endParaRPr lang="en-US" sz="2600" b="0" i="0" dirty="0">
              <a:solidFill>
                <a:srgbClr val="000000"/>
              </a:solidFill>
              <a:effectLst/>
              <a:latin typeface="Times New Roman" panose="02020603050405020304" pitchFamily="18" charset="0"/>
              <a:cs typeface="Times New Roman" panose="02020603050405020304" pitchFamily="18" charset="0"/>
            </a:endParaRPr>
          </a:p>
          <a:p>
            <a:pPr>
              <a:lnSpc>
                <a:spcPct val="120000"/>
              </a:lnSpc>
            </a:pPr>
            <a:r>
              <a:rPr lang="en-US" sz="2800" b="1" i="0" dirty="0">
                <a:solidFill>
                  <a:srgbClr val="000000"/>
                </a:solidFill>
                <a:effectLst/>
                <a:latin typeface="Times New Roman" panose="02020603050405020304" pitchFamily="18" charset="0"/>
                <a:cs typeface="Times New Roman" panose="02020603050405020304" pitchFamily="18" charset="0"/>
              </a:rPr>
              <a:t>Alternate sources of data that can supplement the core dataset</a:t>
            </a:r>
          </a:p>
          <a:p>
            <a:pPr lvl="1"/>
            <a:r>
              <a:rPr lang="en-US" sz="2400" b="1" i="0" dirty="0">
                <a:solidFill>
                  <a:srgbClr val="000000"/>
                </a:solidFill>
                <a:effectLst/>
                <a:latin typeface="Times New Roman" panose="02020603050405020304" pitchFamily="18" charset="0"/>
                <a:cs typeface="Times New Roman" panose="02020603050405020304" pitchFamily="18" charset="0"/>
              </a:rPr>
              <a:t>Sources</a:t>
            </a:r>
            <a:r>
              <a:rPr lang="en-US" sz="2400" b="1"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Previous health records, Lab reports, Medical history, Nutritional Database, Food consumption Survey, Detailed physical activity survey</a:t>
            </a:r>
          </a:p>
          <a:p>
            <a:pPr lvl="1"/>
            <a:r>
              <a:rPr lang="en-US" sz="2400" b="1" i="0" dirty="0">
                <a:solidFill>
                  <a:srgbClr val="000000"/>
                </a:solidFill>
                <a:effectLst/>
                <a:latin typeface="Times New Roman" panose="02020603050405020304" pitchFamily="18" charset="0"/>
                <a:cs typeface="Times New Roman" panose="02020603050405020304" pitchFamily="18" charset="0"/>
              </a:rPr>
              <a:t>Columns:</a:t>
            </a:r>
          </a:p>
          <a:p>
            <a:pPr lvl="2"/>
            <a:r>
              <a:rPr lang="en-US" b="0" i="0" dirty="0">
                <a:solidFill>
                  <a:srgbClr val="000000"/>
                </a:solidFill>
                <a:effectLst/>
                <a:latin typeface="Times New Roman" panose="02020603050405020304" pitchFamily="18" charset="0"/>
                <a:cs typeface="Times New Roman" panose="02020603050405020304" pitchFamily="18" charset="0"/>
              </a:rPr>
              <a:t>Essential - history of Hypertension, treatment for hypertension, any history of heart disease and durations for all, Cholesterol level</a:t>
            </a:r>
          </a:p>
          <a:p>
            <a:pPr lvl="2"/>
            <a:r>
              <a:rPr lang="en-US" b="0" i="0" dirty="0">
                <a:solidFill>
                  <a:srgbClr val="000000"/>
                </a:solidFill>
                <a:effectLst/>
                <a:latin typeface="Times New Roman" panose="02020603050405020304" pitchFamily="18" charset="0"/>
                <a:cs typeface="Times New Roman" panose="02020603050405020304" pitchFamily="18" charset="0"/>
              </a:rPr>
              <a:t>other : Daily calorie consumption, Omega 3 supplements, type of exercises and duration etc.</a:t>
            </a:r>
          </a:p>
          <a:p>
            <a:endParaRPr lang="en-IN" dirty="0"/>
          </a:p>
        </p:txBody>
      </p:sp>
      <p:sp>
        <p:nvSpPr>
          <p:cNvPr id="2" name="Rectangle: Rounded Corners 1">
            <a:extLst>
              <a:ext uri="{FF2B5EF4-FFF2-40B4-BE49-F238E27FC236}">
                <a16:creationId xmlns:a16="http://schemas.microsoft.com/office/drawing/2014/main" id="{439B388C-C964-0704-0E1D-8F862B6F98D7}"/>
              </a:ext>
            </a:extLst>
          </p:cNvPr>
          <p:cNvSpPr/>
          <p:nvPr/>
        </p:nvSpPr>
        <p:spPr>
          <a:xfrm>
            <a:off x="417095" y="6356351"/>
            <a:ext cx="2217821" cy="36512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83180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06FFF1-2DA7-1719-B15E-AFB9EE47A063}"/>
              </a:ext>
            </a:extLst>
          </p:cNvPr>
          <p:cNvPicPr>
            <a:picLocks noChangeAspect="1"/>
          </p:cNvPicPr>
          <p:nvPr/>
        </p:nvPicPr>
        <p:blipFill rotWithShape="1">
          <a:blip r:embed="rId2"/>
          <a:srcRect l="5000" t="20736" r="8333" b="11482"/>
          <a:stretch/>
        </p:blipFill>
        <p:spPr>
          <a:xfrm>
            <a:off x="1238249" y="735669"/>
            <a:ext cx="9715501" cy="5407210"/>
          </a:xfrm>
          <a:prstGeom prst="rect">
            <a:avLst/>
          </a:prstGeom>
        </p:spPr>
      </p:pic>
      <p:sp>
        <p:nvSpPr>
          <p:cNvPr id="2" name="Rectangle 1">
            <a:extLst>
              <a:ext uri="{FF2B5EF4-FFF2-40B4-BE49-F238E27FC236}">
                <a16:creationId xmlns:a16="http://schemas.microsoft.com/office/drawing/2014/main" id="{62B1C326-AC43-602C-F9AE-A135BF1F931D}"/>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0054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69EE-5110-53F4-1B6B-2ECB78DD5896}"/>
              </a:ext>
            </a:extLst>
          </p:cNvPr>
          <p:cNvSpPr>
            <a:spLocks noGrp="1"/>
          </p:cNvSpPr>
          <p:nvPr>
            <p:ph type="title"/>
          </p:nvPr>
        </p:nvSpPr>
        <p:spPr>
          <a:xfrm>
            <a:off x="1638300" y="457200"/>
            <a:ext cx="8915400" cy="533400"/>
          </a:xfrm>
        </p:spPr>
        <p:txBody>
          <a:bodyPr>
            <a:noAutofit/>
          </a:bodyPr>
          <a:lstStyle/>
          <a:p>
            <a:r>
              <a:rPr lang="en-IN" sz="3600" b="1" dirty="0">
                <a:latin typeface="Times New Roman" panose="02020603050405020304" pitchFamily="18" charset="0"/>
                <a:cs typeface="Times New Roman" panose="02020603050405020304" pitchFamily="18" charset="0"/>
              </a:rPr>
              <a:t>Correlation Matrix for Numeric variables</a:t>
            </a:r>
          </a:p>
        </p:txBody>
      </p:sp>
      <p:pic>
        <p:nvPicPr>
          <p:cNvPr id="5" name="Content Placeholder 4">
            <a:extLst>
              <a:ext uri="{FF2B5EF4-FFF2-40B4-BE49-F238E27FC236}">
                <a16:creationId xmlns:a16="http://schemas.microsoft.com/office/drawing/2014/main" id="{AB5012AE-BC73-0D69-B586-502ED59D66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295400"/>
            <a:ext cx="7924800" cy="5562600"/>
          </a:xfrm>
        </p:spPr>
      </p:pic>
      <p:sp>
        <p:nvSpPr>
          <p:cNvPr id="3" name="Rectangle 2">
            <a:extLst>
              <a:ext uri="{FF2B5EF4-FFF2-40B4-BE49-F238E27FC236}">
                <a16:creationId xmlns:a16="http://schemas.microsoft.com/office/drawing/2014/main" id="{7C1096BC-C8E9-9148-A5BD-E554A292967D}"/>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1864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8FB02-9AB2-E089-9F80-D589DDE59B16}"/>
              </a:ext>
            </a:extLst>
          </p:cNvPr>
          <p:cNvSpPr>
            <a:spLocks noGrp="1"/>
          </p:cNvSpPr>
          <p:nvPr>
            <p:ph type="title"/>
          </p:nvPr>
        </p:nvSpPr>
        <p:spPr>
          <a:xfrm>
            <a:off x="1628454" y="572600"/>
            <a:ext cx="9039546" cy="576262"/>
          </a:xfrm>
        </p:spPr>
        <p:txBody>
          <a:bodyPr>
            <a:noAutofit/>
          </a:bodyPr>
          <a:lstStyle/>
          <a:p>
            <a:r>
              <a:rPr lang="en-US" sz="3200" b="1" i="0" dirty="0">
                <a:solidFill>
                  <a:srgbClr val="0D0D0D"/>
                </a:solidFill>
                <a:effectLst/>
                <a:latin typeface="Söhne"/>
              </a:rPr>
              <a:t>Distribution of Skewness and Outliers in the Dataset</a:t>
            </a:r>
            <a:endParaRPr lang="en-IN" sz="3200" b="1"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AE9885C8-5FA9-9EC2-E4C3-1078E1BB345C}"/>
              </a:ext>
            </a:extLst>
          </p:cNvPr>
          <p:cNvGrpSpPr/>
          <p:nvPr/>
        </p:nvGrpSpPr>
        <p:grpSpPr>
          <a:xfrm>
            <a:off x="1790700" y="1219200"/>
            <a:ext cx="8877300" cy="5410200"/>
            <a:chOff x="266700" y="2133600"/>
            <a:chExt cx="8877300" cy="4612240"/>
          </a:xfrm>
        </p:grpSpPr>
        <p:pic>
          <p:nvPicPr>
            <p:cNvPr id="5" name="Picture 4">
              <a:extLst>
                <a:ext uri="{FF2B5EF4-FFF2-40B4-BE49-F238E27FC236}">
                  <a16:creationId xmlns:a16="http://schemas.microsoft.com/office/drawing/2014/main" id="{7DF15F4C-6604-401C-F08D-C5A24DD0901D}"/>
                </a:ext>
              </a:extLst>
            </p:cNvPr>
            <p:cNvPicPr>
              <a:picLocks noChangeAspect="1"/>
            </p:cNvPicPr>
            <p:nvPr/>
          </p:nvPicPr>
          <p:blipFill rotWithShape="1">
            <a:blip r:embed="rId3"/>
            <a:srcRect l="15833" t="45979" r="20000" b="8518"/>
            <a:stretch/>
          </p:blipFill>
          <p:spPr>
            <a:xfrm>
              <a:off x="266700" y="2133600"/>
              <a:ext cx="8610600" cy="3124200"/>
            </a:xfrm>
            <a:prstGeom prst="rect">
              <a:avLst/>
            </a:prstGeom>
          </p:spPr>
        </p:pic>
        <p:pic>
          <p:nvPicPr>
            <p:cNvPr id="7" name="Picture 6">
              <a:extLst>
                <a:ext uri="{FF2B5EF4-FFF2-40B4-BE49-F238E27FC236}">
                  <a16:creationId xmlns:a16="http://schemas.microsoft.com/office/drawing/2014/main" id="{1A42EE37-DBD9-D0A0-208C-058E13051768}"/>
                </a:ext>
              </a:extLst>
            </p:cNvPr>
            <p:cNvPicPr>
              <a:picLocks noChangeAspect="1"/>
            </p:cNvPicPr>
            <p:nvPr/>
          </p:nvPicPr>
          <p:blipFill rotWithShape="1">
            <a:blip r:embed="rId4"/>
            <a:srcRect l="15000" t="58889" r="10000" b="14444"/>
            <a:stretch/>
          </p:blipFill>
          <p:spPr>
            <a:xfrm>
              <a:off x="266700" y="5257800"/>
              <a:ext cx="8877300" cy="1488040"/>
            </a:xfrm>
            <a:prstGeom prst="rect">
              <a:avLst/>
            </a:prstGeom>
          </p:spPr>
        </p:pic>
      </p:grpSp>
      <p:sp>
        <p:nvSpPr>
          <p:cNvPr id="3" name="Rectangle 2">
            <a:extLst>
              <a:ext uri="{FF2B5EF4-FFF2-40B4-BE49-F238E27FC236}">
                <a16:creationId xmlns:a16="http://schemas.microsoft.com/office/drawing/2014/main" id="{8BF8F814-81DE-1B35-038C-E190119997E9}"/>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85198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E0AA-192F-1343-1304-4EE0EC1290EF}"/>
              </a:ext>
            </a:extLst>
          </p:cNvPr>
          <p:cNvSpPr>
            <a:spLocks noGrp="1"/>
          </p:cNvSpPr>
          <p:nvPr>
            <p:ph type="title"/>
          </p:nvPr>
        </p:nvSpPr>
        <p:spPr>
          <a:xfrm>
            <a:off x="1676400" y="438338"/>
            <a:ext cx="8953500" cy="469899"/>
          </a:xfrm>
        </p:spPr>
        <p:txBody>
          <a:bodyPr>
            <a:noAutofit/>
          </a:bodyPr>
          <a:lstStyle/>
          <a:p>
            <a:r>
              <a:rPr lang="en-IN" sz="3600" b="1" dirty="0">
                <a:latin typeface="Times New Roman" panose="02020603050405020304" pitchFamily="18" charset="0"/>
                <a:cs typeface="Times New Roman" panose="02020603050405020304" pitchFamily="18" charset="0"/>
              </a:rPr>
              <a:t>Detail Analysis of Outliers and Inferences</a:t>
            </a:r>
          </a:p>
        </p:txBody>
      </p:sp>
      <p:pic>
        <p:nvPicPr>
          <p:cNvPr id="5" name="Picture 4">
            <a:extLst>
              <a:ext uri="{FF2B5EF4-FFF2-40B4-BE49-F238E27FC236}">
                <a16:creationId xmlns:a16="http://schemas.microsoft.com/office/drawing/2014/main" id="{6F5177FE-BB3C-A3CF-1796-AB3D2E3D5D5A}"/>
              </a:ext>
            </a:extLst>
          </p:cNvPr>
          <p:cNvPicPr>
            <a:picLocks noChangeAspect="1"/>
          </p:cNvPicPr>
          <p:nvPr/>
        </p:nvPicPr>
        <p:blipFill rotWithShape="1">
          <a:blip r:embed="rId2"/>
          <a:srcRect l="3334" t="40611" r="17500" b="14306"/>
          <a:stretch/>
        </p:blipFill>
        <p:spPr>
          <a:xfrm>
            <a:off x="2489146" y="4711085"/>
            <a:ext cx="6631869" cy="1769680"/>
          </a:xfrm>
          <a:prstGeom prst="rect">
            <a:avLst/>
          </a:prstGeom>
        </p:spPr>
      </p:pic>
      <p:pic>
        <p:nvPicPr>
          <p:cNvPr id="7" name="Picture 6">
            <a:extLst>
              <a:ext uri="{FF2B5EF4-FFF2-40B4-BE49-F238E27FC236}">
                <a16:creationId xmlns:a16="http://schemas.microsoft.com/office/drawing/2014/main" id="{8112EA58-5EDF-D5A2-B436-15515830A3E0}"/>
              </a:ext>
            </a:extLst>
          </p:cNvPr>
          <p:cNvPicPr>
            <a:picLocks noChangeAspect="1"/>
          </p:cNvPicPr>
          <p:nvPr/>
        </p:nvPicPr>
        <p:blipFill rotWithShape="1">
          <a:blip r:embed="rId3"/>
          <a:srcRect l="7500" t="47407" b="15556"/>
          <a:stretch/>
        </p:blipFill>
        <p:spPr>
          <a:xfrm>
            <a:off x="7232925" y="2568412"/>
            <a:ext cx="3776181" cy="1790223"/>
          </a:xfrm>
          <a:prstGeom prst="rect">
            <a:avLst/>
          </a:prstGeom>
        </p:spPr>
      </p:pic>
      <p:pic>
        <p:nvPicPr>
          <p:cNvPr id="11" name="Picture 10">
            <a:extLst>
              <a:ext uri="{FF2B5EF4-FFF2-40B4-BE49-F238E27FC236}">
                <a16:creationId xmlns:a16="http://schemas.microsoft.com/office/drawing/2014/main" id="{EB447575-B9D0-9CE7-960A-C774F1FD8B17}"/>
              </a:ext>
            </a:extLst>
          </p:cNvPr>
          <p:cNvPicPr>
            <a:picLocks noChangeAspect="1"/>
          </p:cNvPicPr>
          <p:nvPr/>
        </p:nvPicPr>
        <p:blipFill rotWithShape="1">
          <a:blip r:embed="rId4"/>
          <a:srcRect l="24167" t="28888" r="20000" b="26667"/>
          <a:stretch/>
        </p:blipFill>
        <p:spPr>
          <a:xfrm>
            <a:off x="1430678" y="2553177"/>
            <a:ext cx="4724400" cy="1751646"/>
          </a:xfrm>
          <a:prstGeom prst="rect">
            <a:avLst/>
          </a:prstGeom>
        </p:spPr>
      </p:pic>
      <p:sp>
        <p:nvSpPr>
          <p:cNvPr id="14" name="Content Placeholder 2">
            <a:extLst>
              <a:ext uri="{FF2B5EF4-FFF2-40B4-BE49-F238E27FC236}">
                <a16:creationId xmlns:a16="http://schemas.microsoft.com/office/drawing/2014/main" id="{A29FC204-CD4F-8B38-D19E-2856C7CF5BE1}"/>
              </a:ext>
            </a:extLst>
          </p:cNvPr>
          <p:cNvSpPr txBox="1">
            <a:spLocks/>
          </p:cNvSpPr>
          <p:nvPr/>
        </p:nvSpPr>
        <p:spPr>
          <a:xfrm>
            <a:off x="1947381" y="1306415"/>
            <a:ext cx="8669677" cy="41341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IN" b="1" dirty="0">
                <a:latin typeface="Times New Roman" panose="02020603050405020304" pitchFamily="18" charset="0"/>
                <a:cs typeface="Times New Roman" panose="02020603050405020304" pitchFamily="18" charset="0"/>
              </a:rPr>
              <a:t>Poor Physical Health</a:t>
            </a:r>
          </a:p>
        </p:txBody>
      </p:sp>
      <p:sp>
        <p:nvSpPr>
          <p:cNvPr id="15" name="Content Placeholder 2">
            <a:extLst>
              <a:ext uri="{FF2B5EF4-FFF2-40B4-BE49-F238E27FC236}">
                <a16:creationId xmlns:a16="http://schemas.microsoft.com/office/drawing/2014/main" id="{4E0D71C3-50EC-6472-AF5B-9E301B8966A4}"/>
              </a:ext>
            </a:extLst>
          </p:cNvPr>
          <p:cNvSpPr txBox="1">
            <a:spLocks/>
          </p:cNvSpPr>
          <p:nvPr/>
        </p:nvSpPr>
        <p:spPr>
          <a:xfrm>
            <a:off x="7368416" y="2154999"/>
            <a:ext cx="3505200" cy="41341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IN" b="1" dirty="0">
                <a:latin typeface="Times New Roman" panose="02020603050405020304" pitchFamily="18" charset="0"/>
                <a:cs typeface="Times New Roman" panose="02020603050405020304" pitchFamily="18" charset="0"/>
              </a:rPr>
              <a:t>Arthritis</a:t>
            </a:r>
          </a:p>
        </p:txBody>
      </p:sp>
      <p:sp>
        <p:nvSpPr>
          <p:cNvPr id="16" name="Content Placeholder 2">
            <a:extLst>
              <a:ext uri="{FF2B5EF4-FFF2-40B4-BE49-F238E27FC236}">
                <a16:creationId xmlns:a16="http://schemas.microsoft.com/office/drawing/2014/main" id="{9A2A3D99-8001-C94D-5CC9-32E4FECACAAF}"/>
              </a:ext>
            </a:extLst>
          </p:cNvPr>
          <p:cNvSpPr txBox="1">
            <a:spLocks/>
          </p:cNvSpPr>
          <p:nvPr/>
        </p:nvSpPr>
        <p:spPr>
          <a:xfrm>
            <a:off x="1769724" y="2173467"/>
            <a:ext cx="3107077" cy="413413"/>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IN" b="1" dirty="0">
                <a:latin typeface="Times New Roman" panose="02020603050405020304" pitchFamily="18" charset="0"/>
                <a:cs typeface="Times New Roman" panose="02020603050405020304" pitchFamily="18" charset="0"/>
              </a:rPr>
              <a:t>Last Health Check-up</a:t>
            </a:r>
          </a:p>
        </p:txBody>
      </p:sp>
      <p:sp>
        <p:nvSpPr>
          <p:cNvPr id="3" name="Content Placeholder 2">
            <a:extLst>
              <a:ext uri="{FF2B5EF4-FFF2-40B4-BE49-F238E27FC236}">
                <a16:creationId xmlns:a16="http://schemas.microsoft.com/office/drawing/2014/main" id="{B2497A2D-66EF-B36B-BA76-889C7074B00B}"/>
              </a:ext>
            </a:extLst>
          </p:cNvPr>
          <p:cNvSpPr>
            <a:spLocks noGrp="1"/>
          </p:cNvSpPr>
          <p:nvPr>
            <p:ph idx="1"/>
          </p:nvPr>
        </p:nvSpPr>
        <p:spPr>
          <a:xfrm>
            <a:off x="6153150" y="6017717"/>
            <a:ext cx="2779785" cy="463048"/>
          </a:xfrm>
        </p:spPr>
        <p:txBody>
          <a:bodyPr>
            <a:normAutofit/>
          </a:bodyPr>
          <a:lstStyle/>
          <a:p>
            <a:pPr marL="0" indent="0" algn="ctr">
              <a:buNone/>
            </a:pPr>
            <a:r>
              <a:rPr lang="en-IN" sz="2400" b="1" dirty="0">
                <a:latin typeface="Times New Roman" panose="02020603050405020304" pitchFamily="18" charset="0"/>
                <a:cs typeface="Times New Roman" panose="02020603050405020304" pitchFamily="18" charset="0"/>
              </a:rPr>
              <a:t>General Health</a:t>
            </a:r>
          </a:p>
        </p:txBody>
      </p:sp>
      <p:cxnSp>
        <p:nvCxnSpPr>
          <p:cNvPr id="6" name="Straight Connector 5">
            <a:extLst>
              <a:ext uri="{FF2B5EF4-FFF2-40B4-BE49-F238E27FC236}">
                <a16:creationId xmlns:a16="http://schemas.microsoft.com/office/drawing/2014/main" id="{E5F1691C-0218-A2B7-72DD-EB633CB8BB06}"/>
              </a:ext>
            </a:extLst>
          </p:cNvPr>
          <p:cNvCxnSpPr/>
          <p:nvPr/>
        </p:nvCxnSpPr>
        <p:spPr>
          <a:xfrm>
            <a:off x="6567854" y="2173467"/>
            <a:ext cx="0" cy="2046841"/>
          </a:xfrm>
          <a:prstGeom prst="line">
            <a:avLst/>
          </a:prstGeom>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BC0286E8-3B21-0299-0344-D5353C95A0F9}"/>
              </a:ext>
            </a:extLst>
          </p:cNvPr>
          <p:cNvSpPr/>
          <p:nvPr/>
        </p:nvSpPr>
        <p:spPr>
          <a:xfrm>
            <a:off x="773723" y="6462346"/>
            <a:ext cx="1811215" cy="237392"/>
          </a:xfrm>
          <a:prstGeom prst="rect">
            <a:avLst/>
          </a:prstGeom>
          <a:solidFill>
            <a:schemeClr val="bg1"/>
          </a:solidFill>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79677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EA9014-ED64-4558-B1E1-D03F0EE32BEB}">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CapstonePresentation_Template</Template>
  <TotalTime>2268</TotalTime>
  <Words>3564</Words>
  <Application>Microsoft Office PowerPoint</Application>
  <PresentationFormat>Widescreen</PresentationFormat>
  <Paragraphs>309</Paragraphs>
  <Slides>32</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Amasis MT Pro Medium</vt:lpstr>
      <vt:lpstr>Arial</vt:lpstr>
      <vt:lpstr>Calibri</vt:lpstr>
      <vt:lpstr>Google Sans</vt:lpstr>
      <vt:lpstr>Helvetica Neue</vt:lpstr>
      <vt:lpstr>Nunito</vt:lpstr>
      <vt:lpstr>Söhne</vt:lpstr>
      <vt:lpstr>Times New Roman</vt:lpstr>
      <vt:lpstr>Wingdings</vt:lpstr>
      <vt:lpstr>Office Theme</vt:lpstr>
      <vt:lpstr>PROJECT OVERVIEW</vt:lpstr>
      <vt:lpstr>PowerPoint Presentation</vt:lpstr>
      <vt:lpstr>Complexity Involved </vt:lpstr>
      <vt:lpstr>Exploratory Data Analysis</vt:lpstr>
      <vt:lpstr>PowerPoint Presentation</vt:lpstr>
      <vt:lpstr>PowerPoint Presentation</vt:lpstr>
      <vt:lpstr>Correlation Matrix for Numeric variables</vt:lpstr>
      <vt:lpstr>Distribution of Skewness and Outliers in the Dataset</vt:lpstr>
      <vt:lpstr>Detail Analysis of Outliers and Inferences</vt:lpstr>
      <vt:lpstr>Mental Health</vt:lpstr>
      <vt:lpstr>Sleep</vt:lpstr>
      <vt:lpstr>Outliers - Height, Weight and BMI</vt:lpstr>
      <vt:lpstr>PowerPoint Presentation</vt:lpstr>
      <vt:lpstr>Bivariate Analysis</vt:lpstr>
      <vt:lpstr>PowerPoint Presentation</vt:lpstr>
      <vt:lpstr>PowerPoint Presentation</vt:lpstr>
      <vt:lpstr>Encoding</vt:lpstr>
      <vt:lpstr>Class Imbalance</vt:lpstr>
      <vt:lpstr>Model Building</vt:lpstr>
      <vt:lpstr> Model Building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 PLOT</vt:lpstr>
      <vt:lpstr>Deriving Business Metrics and Business Insights:</vt:lpstr>
      <vt:lpstr>Future Steps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dc:title>
  <dc:creator>Sumit Gupta</dc:creator>
  <cp:lastModifiedBy>Shubham S</cp:lastModifiedBy>
  <cp:revision>82</cp:revision>
  <dcterms:created xsi:type="dcterms:W3CDTF">2024-02-06T10:29:24Z</dcterms:created>
  <dcterms:modified xsi:type="dcterms:W3CDTF">2024-08-31T11:39:33Z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